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30"/>
  </p:notesMasterIdLst>
  <p:sldIdLst>
    <p:sldId id="281" r:id="rId2"/>
    <p:sldId id="257" r:id="rId3"/>
    <p:sldId id="289" r:id="rId4"/>
    <p:sldId id="290" r:id="rId5"/>
    <p:sldId id="292" r:id="rId6"/>
    <p:sldId id="295" r:id="rId7"/>
    <p:sldId id="291" r:id="rId8"/>
    <p:sldId id="293" r:id="rId9"/>
    <p:sldId id="294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0" r:id="rId25"/>
    <p:sldId id="311" r:id="rId26"/>
    <p:sldId id="312" r:id="rId27"/>
    <p:sldId id="313" r:id="rId28"/>
    <p:sldId id="314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685B"/>
    <a:srgbClr val="3DB7A0"/>
    <a:srgbClr val="66FF66"/>
    <a:srgbClr val="1C325D"/>
    <a:srgbClr val="B9D9F1"/>
    <a:srgbClr val="84B2F0"/>
    <a:srgbClr val="418AE8"/>
    <a:srgbClr val="B8D8F1"/>
    <a:srgbClr val="0108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D27881-2852-4EC6-80FA-EE0216590DB0}" type="datetimeFigureOut">
              <a:rPr lang="en-US" smtClean="0"/>
              <a:t>2025-11-23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820E06-D833-4D4F-89F5-48EF27268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331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2025-11-23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202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2025-11-23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667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2025-11-23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97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2025-11-23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19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2025-11-23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981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2025-11-23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373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2025-11-23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805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2025-11-23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98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2025-11-23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539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2025-11-23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469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2025-11-23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665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C35D5-1D23-4B1C-B2BC-E7C755DC65B1}" type="datetimeFigureOut">
              <a:rPr lang="en-US" smtClean="0"/>
              <a:t>2025-11-23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30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7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5" Type="http://schemas.openxmlformats.org/officeDocument/2006/relationships/slide" Target="slide13.xml"/><Relationship Id="rId4" Type="http://schemas.openxmlformats.org/officeDocument/2006/relationships/slide" Target="slide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5.xml"/><Relationship Id="rId5" Type="http://schemas.openxmlformats.org/officeDocument/2006/relationships/slide" Target="slide14.xml"/><Relationship Id="rId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6.xml"/><Relationship Id="rId5" Type="http://schemas.openxmlformats.org/officeDocument/2006/relationships/slide" Target="slide15.xml"/><Relationship Id="rId4" Type="http://schemas.openxmlformats.org/officeDocument/2006/relationships/slide" Target="slide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7.xml"/><Relationship Id="rId5" Type="http://schemas.openxmlformats.org/officeDocument/2006/relationships/slide" Target="slide16.xml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.xml"/><Relationship Id="rId4" Type="http://schemas.openxmlformats.org/officeDocument/2006/relationships/slide" Target="slide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slide" Target="slide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8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9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0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7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3.xml"/><Relationship Id="rId5" Type="http://schemas.openxmlformats.org/officeDocument/2006/relationships/slide" Target="slide12.xml"/><Relationship Id="rId4" Type="http://schemas.openxmlformats.org/officeDocument/2006/relationships/slide" Target="slide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0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532823" y="447862"/>
            <a:ext cx="4249705" cy="5962275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ubtitle 2"/>
          <p:cNvSpPr>
            <a:spLocks noGrp="1"/>
          </p:cNvSpPr>
          <p:nvPr>
            <p:ph type="subTitle" idx="1"/>
          </p:nvPr>
        </p:nvSpPr>
        <p:spPr>
          <a:xfrm>
            <a:off x="773441" y="2785490"/>
            <a:ext cx="3768468" cy="2999434"/>
          </a:xfrm>
        </p:spPr>
        <p:txBody>
          <a:bodyPr>
            <a:normAutofit fontScale="92500" lnSpcReduction="10000"/>
          </a:bodyPr>
          <a:lstStyle/>
          <a:p>
            <a:r>
              <a:rPr lang="fa-IR" sz="2600" dirty="0">
                <a:cs typeface="B Titr" panose="00000700000000000000" pitchFamily="2" charset="-78"/>
              </a:rPr>
              <a:t>عنوان ارائه:</a:t>
            </a:r>
            <a:endParaRPr lang="en-US" sz="2600" dirty="0">
              <a:cs typeface="B Titr" panose="00000700000000000000" pitchFamily="2" charset="-78"/>
            </a:endParaRPr>
          </a:p>
          <a:p>
            <a:r>
              <a:rPr lang="en-US" sz="2800" dirty="0">
                <a:latin typeface="Monotype Corsiva" panose="03010101010201010101" pitchFamily="66" charset="0"/>
                <a:cs typeface="B Nazanin" panose="00000400000000000000" pitchFamily="2" charset="-78"/>
              </a:rPr>
              <a:t>Data Mining</a:t>
            </a:r>
            <a:r>
              <a:rPr lang="fa-IR" sz="2800" dirty="0">
                <a:latin typeface="Monotype Corsiva" panose="03010101010201010101" pitchFamily="66" charset="0"/>
                <a:cs typeface="B Nazanin" panose="00000400000000000000" pitchFamily="2" charset="-78"/>
              </a:rPr>
              <a:t> / داده‌کاوی</a:t>
            </a:r>
            <a:endParaRPr lang="en-US" sz="2800" dirty="0">
              <a:latin typeface="Monotype Corsiva" panose="03010101010201010101" pitchFamily="66" charset="0"/>
              <a:cs typeface="B Nazanin" panose="00000400000000000000" pitchFamily="2" charset="-78"/>
            </a:endParaRPr>
          </a:p>
          <a:p>
            <a:r>
              <a:rPr lang="fa-IR" sz="2600" dirty="0">
                <a:cs typeface="B Titr" panose="00000700000000000000" pitchFamily="2" charset="-78"/>
              </a:rPr>
              <a:t>استاد:</a:t>
            </a:r>
            <a:endParaRPr lang="en-US" sz="2600" dirty="0">
              <a:cs typeface="B Titr" panose="00000700000000000000" pitchFamily="2" charset="-78"/>
            </a:endParaRPr>
          </a:p>
          <a:p>
            <a:r>
              <a:rPr lang="fa-IR" sz="2800" dirty="0">
                <a:cs typeface="B Nazanin" panose="00000400000000000000" pitchFamily="2" charset="-78"/>
              </a:rPr>
              <a:t>دکتر کاملیا دهقانی</a:t>
            </a:r>
            <a:endParaRPr lang="en-US" sz="2800" dirty="0">
              <a:cs typeface="B Nazanin" panose="00000400000000000000" pitchFamily="2" charset="-78"/>
            </a:endParaRPr>
          </a:p>
          <a:p>
            <a:r>
              <a:rPr lang="fa-IR" sz="2600" dirty="0">
                <a:cs typeface="B Titr" panose="00000700000000000000" pitchFamily="2" charset="-78"/>
              </a:rPr>
              <a:t>محقق:</a:t>
            </a:r>
            <a:endParaRPr lang="en-US" sz="2600" dirty="0">
              <a:cs typeface="B Titr" panose="00000700000000000000" pitchFamily="2" charset="-78"/>
            </a:endParaRPr>
          </a:p>
          <a:p>
            <a:r>
              <a:rPr lang="fa-IR" sz="2800" dirty="0">
                <a:cs typeface="B Nazanin" panose="00000400000000000000" pitchFamily="2" charset="-78"/>
              </a:rPr>
              <a:t>امیرمحمد ملابابائی</a:t>
            </a:r>
          </a:p>
          <a:p>
            <a:r>
              <a:rPr lang="fa-IR" sz="2200" dirty="0">
                <a:cs typeface="B Nazanin" panose="00000400000000000000" pitchFamily="2" charset="-78"/>
              </a:rPr>
              <a:t>1404/09/01</a:t>
            </a:r>
            <a:endParaRPr lang="en-US" sz="2200" dirty="0">
              <a:cs typeface="B Nazanin" panose="000004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E82D698-2467-4732-A254-32314EA808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31308" y="979904"/>
            <a:ext cx="2052734" cy="1254883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Rounded Rectangle 17">
            <a:extLst>
              <a:ext uri="{FF2B5EF4-FFF2-40B4-BE49-F238E27FC236}">
                <a16:creationId xmlns:a16="http://schemas.microsoft.com/office/drawing/2014/main" id="{A70F98AB-F30C-48A6-9718-80AA224D4EB9}"/>
              </a:ext>
            </a:extLst>
          </p:cNvPr>
          <p:cNvSpPr/>
          <p:nvPr/>
        </p:nvSpPr>
        <p:spPr>
          <a:xfrm>
            <a:off x="5060565" y="447862"/>
            <a:ext cx="6598612" cy="5962275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EE87C5F-DCB1-4B0E-BAFA-9BA66B1DD38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926" t="35583" r="34218" b="32409"/>
          <a:stretch/>
        </p:blipFill>
        <p:spPr>
          <a:xfrm>
            <a:off x="5060565" y="-257029"/>
            <a:ext cx="5977549" cy="6765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713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A88A14-5EB4-BD91-18B9-0654516330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72C8965C-72DE-890A-37C8-B3D76ABB670E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9BFBB706-6C4F-702F-60C7-4CF9A4D02A0B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04D3A819-EF3F-D2C3-2B6B-1F91380A682E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27571AF7-848C-3B77-7E51-4B527834398F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1582CAF9-3B05-E5E9-89EC-521F618BCD13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71BDF916-EEA9-4B2F-9849-FDC4DD7E4C73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5" action="ppaction://hlinksldjump"/>
            <a:extLst>
              <a:ext uri="{FF2B5EF4-FFF2-40B4-BE49-F238E27FC236}">
                <a16:creationId xmlns:a16="http://schemas.microsoft.com/office/drawing/2014/main" id="{42953C04-3115-6A0F-E936-58BEF50F291A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6" action="ppaction://hlinksldjump"/>
            <a:extLst>
              <a:ext uri="{FF2B5EF4-FFF2-40B4-BE49-F238E27FC236}">
                <a16:creationId xmlns:a16="http://schemas.microsoft.com/office/drawing/2014/main" id="{35257059-B4CD-F441-4B30-2814E451A618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51768AED-CC4B-E8B1-D12E-C769E19ACBAE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0B52058-FC3F-A656-E4AA-17CEF33CFBFA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E09E06EE-CD73-3DED-0A11-14E59A46BFC7}"/>
              </a:ext>
            </a:extLst>
          </p:cNvPr>
          <p:cNvSpPr txBox="1">
            <a:spLocks/>
          </p:cNvSpPr>
          <p:nvPr/>
        </p:nvSpPr>
        <p:spPr>
          <a:xfrm>
            <a:off x="1981069" y="1131146"/>
            <a:ext cx="8229855" cy="1088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4000" b="1" dirty="0">
                <a:latin typeface="Monotype Corsiva" panose="03010101010201010101" pitchFamily="66" charset="0"/>
                <a:cs typeface="B Titr" panose="00000700000000000000" pitchFamily="2" charset="-78"/>
              </a:rPr>
              <a:t> </a:t>
            </a:r>
            <a:r>
              <a:rPr lang="fa-IR" sz="3600" b="1" dirty="0">
                <a:latin typeface="Monotype Corsiva" panose="03010101010201010101" pitchFamily="66" charset="0"/>
                <a:cs typeface="B Titr" panose="00000700000000000000" pitchFamily="2" charset="-78"/>
              </a:rPr>
              <a:t>فرآیند کلی </a:t>
            </a:r>
            <a:r>
              <a:rPr lang="en-US" sz="4000" b="1" dirty="0">
                <a:latin typeface="Monotype Corsiva" panose="03010101010201010101" pitchFamily="66" charset="0"/>
                <a:cs typeface="B Titr" panose="00000700000000000000" pitchFamily="2" charset="-78"/>
              </a:rPr>
              <a:t>Data Mining</a:t>
            </a:r>
            <a:r>
              <a:rPr lang="fa-IR" sz="4000" b="1">
                <a:latin typeface="Monotype Corsiva" panose="03010101010201010101" pitchFamily="66" charset="0"/>
                <a:cs typeface="B Titr" panose="00000700000000000000" pitchFamily="2" charset="-78"/>
              </a:rPr>
              <a:t> </a:t>
            </a:r>
            <a:endParaRPr lang="fa-IR" sz="3600" dirty="0">
              <a:cs typeface="B Titr" panose="00000700000000000000" pitchFamily="2" charset="-78"/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D0D1FA87-6070-FB23-7BDA-90C4679AED0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824633" y="2318168"/>
            <a:ext cx="8542723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SA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مراحل معمول</a:t>
            </a:r>
            <a:r>
              <a:rPr kumimoji="0" lang="fa-IR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 </a:t>
            </a:r>
            <a:r>
              <a:rPr kumimoji="0" lang="fa-IR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داده‌کاوی:</a:t>
            </a:r>
          </a:p>
          <a:p>
            <a:pPr marL="514350" marR="0" lvl="0" indent="-51435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ar-S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درک کسب‌وکار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514350" marR="0" lvl="0" indent="-51435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ar-SA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درک داده‌ها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514350" marR="0" lvl="0" indent="-51435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ar-SA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آماده‌سازی داده‌ها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514350" marR="0" lvl="0" indent="-51435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ar-SA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مدل‌سازی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514350" marR="0" lvl="0" indent="-51435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ar-SA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ارزیابی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514350" marR="0" lvl="0" indent="-51435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ar-SA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استقرار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R="0" lvl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CRISP-DM</a:t>
            </a:r>
            <a:r>
              <a:rPr kumimoji="0" lang="fa-IR" altLang="en-US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ar-S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رایج‌ترین استاندارد </a:t>
            </a:r>
            <a:r>
              <a:rPr kumimoji="0" lang="fa-IR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جهانی </a:t>
            </a:r>
            <a:r>
              <a:rPr kumimoji="0" lang="fa-IR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برای انجام پروژه‌های داده‌کاوی</a:t>
            </a:r>
            <a:r>
              <a:rPr kumimoji="0" lang="ar-S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 است</a:t>
            </a: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pic>
        <p:nvPicPr>
          <p:cNvPr id="5" name="Picture 4" descr="Diagram of a diagram of data">
            <a:extLst>
              <a:ext uri="{FF2B5EF4-FFF2-40B4-BE49-F238E27FC236}">
                <a16:creationId xmlns:a16="http://schemas.microsoft.com/office/drawing/2014/main" id="{72FCA668-E1EC-57E0-EEE7-0637D4C6429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5667" y="2318169"/>
            <a:ext cx="3444668" cy="3242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226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4C64CB-D495-4E96-3AEE-E2CE8A1E4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233B23AA-C6F7-1CB0-C9C5-89698A6B6F41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51250E6B-F08E-D509-75B4-B2333F45A87D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6C0F92AC-D0BC-D2E5-BD5D-00852B6E60B6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5C70FB0F-D7AA-3BED-3A32-25366BF2D3F0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C19514A8-D652-6342-C362-BFAFA0262C3C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293E1919-0038-A26C-C82E-91F5B69BAB49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5" action="ppaction://hlinksldjump"/>
            <a:extLst>
              <a:ext uri="{FF2B5EF4-FFF2-40B4-BE49-F238E27FC236}">
                <a16:creationId xmlns:a16="http://schemas.microsoft.com/office/drawing/2014/main" id="{725FF9C0-17D9-C0EB-3C5B-5EFB5A4264D4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6" action="ppaction://hlinksldjump"/>
            <a:extLst>
              <a:ext uri="{FF2B5EF4-FFF2-40B4-BE49-F238E27FC236}">
                <a16:creationId xmlns:a16="http://schemas.microsoft.com/office/drawing/2014/main" id="{ABD87F70-290A-774A-75DE-AED6A87EDFC4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C85C7168-9976-5DAB-1B5C-0A3A9C9828CC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84E5261-AA21-5C53-D150-EB2355774777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A254C738-EE3C-B133-E0DF-23ACA8D1692A}"/>
              </a:ext>
            </a:extLst>
          </p:cNvPr>
          <p:cNvSpPr txBox="1">
            <a:spLocks/>
          </p:cNvSpPr>
          <p:nvPr/>
        </p:nvSpPr>
        <p:spPr>
          <a:xfrm>
            <a:off x="3683451" y="1117648"/>
            <a:ext cx="4825090" cy="1088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3600" b="1" dirty="0">
                <a:latin typeface="Monotype Corsiva" panose="03010101010201010101" pitchFamily="66" charset="0"/>
                <a:cs typeface="B Titr" panose="00000700000000000000" pitchFamily="2" charset="-78"/>
              </a:rPr>
              <a:t>مرحله 1: درک کسب‌وکار</a:t>
            </a:r>
            <a:endParaRPr lang="fa-IR" sz="3200" dirty="0">
              <a:cs typeface="B Titr" panose="00000700000000000000" pitchFamily="2" charset="-78"/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D90BEC22-3AA7-A6B4-C088-2B2756E05DF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981068" y="2656979"/>
            <a:ext cx="8229855" cy="3292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fa-IR" sz="3200" dirty="0">
                <a:cs typeface="B Nazanin" panose="00000400000000000000" pitchFamily="2" charset="-78"/>
              </a:rPr>
              <a:t>شناسایی اهداف و نیازهای کسب‌وکار</a:t>
            </a:r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fa-IR" sz="3200" dirty="0">
                <a:cs typeface="B Nazanin" panose="00000400000000000000" pitchFamily="2" charset="-78"/>
              </a:rPr>
              <a:t>تبدیل اهداف کسب‌وکار به مسئله‌های داده‌کاوی</a:t>
            </a:r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fa-IR" sz="3200" dirty="0">
                <a:cs typeface="B Nazanin" panose="00000400000000000000" pitchFamily="2" charset="-78"/>
              </a:rPr>
              <a:t>تعریف معیارهای موفقیت</a:t>
            </a:r>
            <a:endParaRPr lang="en-US" sz="3200" dirty="0">
              <a:cs typeface="B Nazanin" panose="00000400000000000000" pitchFamily="2" charset="-78"/>
            </a:endParaRPr>
          </a:p>
          <a:p>
            <a:pPr algn="r"/>
            <a:endParaRPr lang="fa-IR" sz="3200" dirty="0">
              <a:cs typeface="B Nazanin" panose="00000400000000000000" pitchFamily="2" charset="-78"/>
            </a:endParaRPr>
          </a:p>
          <a:p>
            <a:pPr algn="r"/>
            <a:r>
              <a:rPr lang="fa-IR" sz="2800" dirty="0">
                <a:cs typeface="B Nazanin" panose="00000400000000000000" pitchFamily="2" charset="-78"/>
              </a:rPr>
              <a:t>مثال: شرکت مخابرات می‌خواهد ریزش مشتریان را کاهش دهد.</a:t>
            </a:r>
            <a:endParaRPr lang="en-US" sz="2800" dirty="0">
              <a:cs typeface="B Nazanin" panose="00000400000000000000" pitchFamily="2" charset="-78"/>
            </a:endParaRPr>
          </a:p>
          <a:p>
            <a:pPr algn="r"/>
            <a:r>
              <a:rPr lang="fa-IR" sz="2800">
                <a:cs typeface="B Nazanin" panose="00000400000000000000" pitchFamily="2" charset="-78"/>
              </a:rPr>
              <a:t>مسئله </a:t>
            </a:r>
            <a:r>
              <a:rPr lang="fa-IR" sz="2800" dirty="0">
                <a:cs typeface="B Nazanin" panose="00000400000000000000" pitchFamily="2" charset="-78"/>
              </a:rPr>
              <a:t>داده‌کاوی: پیش‌بینی مشتریانی که احتمالاً خدمات را ترک می‌کنند.</a:t>
            </a:r>
          </a:p>
        </p:txBody>
      </p:sp>
    </p:spTree>
    <p:extLst>
      <p:ext uri="{BB962C8B-B14F-4D97-AF65-F5344CB8AC3E}">
        <p14:creationId xmlns:p14="http://schemas.microsoft.com/office/powerpoint/2010/main" val="3529518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C7EFC6-EC23-1BE6-430A-DAA772270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15B14C6B-C2C7-1BE5-179F-3583A6E2B1C7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4023BBD3-894E-EDD7-2047-F347003EF059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DEA5DF96-5CCA-CA1E-7E3D-B70C811050EA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C759CAE3-C1E4-E4E1-AC54-0786A749A453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49C1E3FA-025E-0DA4-1C32-08A671CB0548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4FA0EA91-D4A9-505B-27E1-80D3DBB3DC34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5" action="ppaction://hlinksldjump"/>
            <a:extLst>
              <a:ext uri="{FF2B5EF4-FFF2-40B4-BE49-F238E27FC236}">
                <a16:creationId xmlns:a16="http://schemas.microsoft.com/office/drawing/2014/main" id="{8769352A-6B7B-52BC-9455-47EAB32633C3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6" action="ppaction://hlinksldjump"/>
            <a:extLst>
              <a:ext uri="{FF2B5EF4-FFF2-40B4-BE49-F238E27FC236}">
                <a16:creationId xmlns:a16="http://schemas.microsoft.com/office/drawing/2014/main" id="{65D7C599-0D68-A553-FBCE-F7151014879F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936D7BAB-2EE5-51CC-A994-4B8429DD8DE3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03E825B-13A8-F435-E192-D5A600AC08B7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C98431E2-9F3E-82BD-327E-BF095F6A7488}"/>
              </a:ext>
            </a:extLst>
          </p:cNvPr>
          <p:cNvSpPr txBox="1">
            <a:spLocks/>
          </p:cNvSpPr>
          <p:nvPr/>
        </p:nvSpPr>
        <p:spPr>
          <a:xfrm>
            <a:off x="1981071" y="1110647"/>
            <a:ext cx="8229855" cy="1088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3600" b="1" dirty="0">
                <a:latin typeface="Monotype Corsiva" panose="03010101010201010101" pitchFamily="66" charset="0"/>
                <a:cs typeface="B Titr" panose="00000700000000000000" pitchFamily="2" charset="-78"/>
              </a:rPr>
              <a:t>مرحله 2 و 3: درک داده‌ها و آماده‌سازی داده‌ها</a:t>
            </a:r>
            <a:endParaRPr lang="fa-IR" sz="3200" dirty="0">
              <a:cs typeface="B Titr" panose="00000700000000000000" pitchFamily="2" charset="-78"/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ED6B6CE4-0F8D-4684-F4CE-51712C863BC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996196" y="2238787"/>
            <a:ext cx="6702614" cy="4619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fa-IR" sz="2800" b="1" dirty="0">
                <a:cs typeface="B Nazanin" panose="00000400000000000000" pitchFamily="2" charset="-78"/>
              </a:rPr>
              <a:t>درک داده‌ها:</a:t>
            </a:r>
            <a:endParaRPr lang="fa-IR" sz="2800" dirty="0">
              <a:cs typeface="B Nazanin" panose="00000400000000000000" pitchFamily="2" charset="-78"/>
            </a:endParaRPr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fa-IR" sz="2800" dirty="0">
                <a:cs typeface="B Nazanin" panose="00000400000000000000" pitchFamily="2" charset="-78"/>
              </a:rPr>
              <a:t>جمع‌آوری داده‌ها (تراکنش‌ها، لاگ‌ها)</a:t>
            </a:r>
            <a:endParaRPr lang="en-US" sz="2800" dirty="0">
              <a:cs typeface="B Nazanin" panose="00000400000000000000" pitchFamily="2" charset="-78"/>
            </a:endParaRPr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fa-IR" sz="2800">
                <a:cs typeface="B Nazanin" panose="00000400000000000000" pitchFamily="2" charset="-78"/>
              </a:rPr>
              <a:t>بررسی </a:t>
            </a:r>
            <a:r>
              <a:rPr lang="fa-IR" sz="2800" dirty="0">
                <a:cs typeface="B Nazanin" panose="00000400000000000000" pitchFamily="2" charset="-78"/>
              </a:rPr>
              <a:t>داده‌ها با آمار و نمودار</a:t>
            </a:r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fa-IR" sz="2800" dirty="0">
                <a:cs typeface="B Nazanin" panose="00000400000000000000" pitchFamily="2" charset="-78"/>
              </a:rPr>
              <a:t>شناسایی داده‌های گمشده و مشکلات کیفیت</a:t>
            </a:r>
          </a:p>
          <a:p>
            <a:pPr algn="r"/>
            <a:r>
              <a:rPr lang="fa-IR" sz="2800" b="1" dirty="0">
                <a:cs typeface="B Nazanin" panose="00000400000000000000" pitchFamily="2" charset="-78"/>
              </a:rPr>
              <a:t>آماده‌سازی داده‌ها:</a:t>
            </a:r>
            <a:endParaRPr lang="fa-IR" sz="2800" dirty="0">
              <a:cs typeface="B Nazanin" panose="00000400000000000000" pitchFamily="2" charset="-78"/>
            </a:endParaRPr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fa-IR" sz="2800" dirty="0">
                <a:cs typeface="B Nazanin" panose="00000400000000000000" pitchFamily="2" charset="-78"/>
              </a:rPr>
              <a:t>پاک‌سازی داده‌ها (مدیریت داده‌های گمشده، حذف نویز)</a:t>
            </a:r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fa-IR" sz="2800" dirty="0">
                <a:cs typeface="B Nazanin" panose="00000400000000000000" pitchFamily="2" charset="-78"/>
              </a:rPr>
              <a:t>انتخاب و مهندسی ویژگی‌ها</a:t>
            </a:r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fa-IR" sz="2800" dirty="0">
                <a:cs typeface="B Nazanin" panose="00000400000000000000" pitchFamily="2" charset="-78"/>
              </a:rPr>
              <a:t>تبدیل داده‌ها (نرمال‌سازی، کدگذاری)</a:t>
            </a:r>
          </a:p>
          <a:p>
            <a:pPr marL="457200" indent="-457200" algn="r">
              <a:buFont typeface="Arial" panose="020B0604020202020204" pitchFamily="34" charset="0"/>
              <a:buChar char="•"/>
            </a:pPr>
            <a:endParaRPr lang="fa-IR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586835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054B98-2CFD-872E-2B24-1A2D773DD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4E4C519B-A489-8D6D-83E3-5991B6DC3E53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1191ACF7-69C1-35EE-A1B5-4475E0D43A77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910ED7CE-E562-BDF7-3581-8201B2EC613A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566E78E2-4207-A197-9AE9-505F3295FB6A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6F32816E-CD36-F471-8FEF-F1E59B681951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E1449030-2181-37AA-7DFB-1F674ECDD8E2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5" action="ppaction://hlinksldjump"/>
            <a:extLst>
              <a:ext uri="{FF2B5EF4-FFF2-40B4-BE49-F238E27FC236}">
                <a16:creationId xmlns:a16="http://schemas.microsoft.com/office/drawing/2014/main" id="{92341813-5BDF-6D6B-573B-6EC0898D03CC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6" action="ppaction://hlinksldjump"/>
            <a:extLst>
              <a:ext uri="{FF2B5EF4-FFF2-40B4-BE49-F238E27FC236}">
                <a16:creationId xmlns:a16="http://schemas.microsoft.com/office/drawing/2014/main" id="{1AB55296-F197-51A7-57DA-E01279909878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033F36AE-5325-C72F-D2E8-71015B616C5E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0F99AC5-BDFB-B861-32C6-975EC1B5B084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7353A4F3-E005-A645-C2CE-77BDDE09CE69}"/>
              </a:ext>
            </a:extLst>
          </p:cNvPr>
          <p:cNvSpPr txBox="1">
            <a:spLocks/>
          </p:cNvSpPr>
          <p:nvPr/>
        </p:nvSpPr>
        <p:spPr>
          <a:xfrm>
            <a:off x="1981071" y="1077998"/>
            <a:ext cx="8229855" cy="1088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3600" b="1" dirty="0">
                <a:latin typeface="Monotype Corsiva" panose="03010101010201010101" pitchFamily="66" charset="0"/>
                <a:cs typeface="B Titr" panose="00000700000000000000" pitchFamily="2" charset="-78"/>
              </a:rPr>
              <a:t>مرحله 4: مدل سازی</a:t>
            </a:r>
            <a:endParaRPr lang="fa-IR" sz="3200" dirty="0">
              <a:cs typeface="B Titr" panose="00000700000000000000" pitchFamily="2" charset="-78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F342654-51F3-2EA7-728D-D1E728DE341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676638" y="2738347"/>
            <a:ext cx="4558791" cy="2516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r" defTabSz="91440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ar-SA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انتخاب الگوریتم‌ها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514350" marR="0" lvl="0" indent="-514350" algn="r" defTabSz="91440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ar-SA" altLang="en-US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آموزش مدل روی داده‌ها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514350" marR="0" lvl="0" indent="-514350" algn="r" defTabSz="91440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ar-SA" altLang="en-US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آزمایش و تنظیم چند مدل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31489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B2A107-F161-B224-8DF0-28C849824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4BB9D892-6C59-B7AC-D4B8-AA6CCE1831D2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01486594-2394-5401-0CCA-436E19C40CC3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5ABA9D0E-C6B2-3D6F-2792-AFDBD84CF09C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9B417061-138F-90FE-EF66-D9A918E836AF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5D44D72D-DEE3-35AB-0EB2-4CC1183279D9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E94925F5-F068-FC3D-DE3A-B525AAAC4CFB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D53F4F3A-FC9A-E331-72D2-30AD91213588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5" action="ppaction://hlinksldjump"/>
            <a:extLst>
              <a:ext uri="{FF2B5EF4-FFF2-40B4-BE49-F238E27FC236}">
                <a16:creationId xmlns:a16="http://schemas.microsoft.com/office/drawing/2014/main" id="{55B27615-ABB8-7581-3D19-E44F8C0432BF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6801E8C-F6A5-C693-DA6F-D87791886DCF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C32A458-A8AE-16ED-FC2D-0A7DD33383D1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0AB77D4F-35AC-2905-CAAD-8F42DE7BEA90}"/>
              </a:ext>
            </a:extLst>
          </p:cNvPr>
          <p:cNvSpPr txBox="1">
            <a:spLocks/>
          </p:cNvSpPr>
          <p:nvPr/>
        </p:nvSpPr>
        <p:spPr>
          <a:xfrm>
            <a:off x="1981071" y="1148057"/>
            <a:ext cx="8229855" cy="1088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3600" b="1" dirty="0">
                <a:latin typeface="Monotype Corsiva" panose="03010101010201010101" pitchFamily="66" charset="0"/>
                <a:cs typeface="B Titr" panose="00000700000000000000" pitchFamily="2" charset="-78"/>
              </a:rPr>
              <a:t>مرحله 5 و 6: ارزیابی و استقرار</a:t>
            </a:r>
            <a:endParaRPr lang="fa-IR" sz="3200" dirty="0">
              <a:cs typeface="B Titr" panose="00000700000000000000" pitchFamily="2" charset="-78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B17DEEF-3211-DAA3-8100-66383591430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051644" y="2567859"/>
            <a:ext cx="8088708" cy="383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>
              <a:buNone/>
            </a:pPr>
            <a:r>
              <a:rPr lang="fa-IR" sz="2400" b="1" dirty="0">
                <a:cs typeface="B Nazanin" panose="00000400000000000000" pitchFamily="2" charset="-78"/>
              </a:rPr>
              <a:t>ارزیابی:</a:t>
            </a:r>
            <a:endParaRPr lang="fa-IR" sz="2400" dirty="0">
              <a:cs typeface="B Nazanin" panose="00000400000000000000" pitchFamily="2" charset="-78"/>
            </a:endParaRP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sz="2400" dirty="0">
                <a:cs typeface="B Nazanin" panose="00000400000000000000" pitchFamily="2" charset="-78"/>
              </a:rPr>
              <a:t>بررسی عملکرد مدل با معیارهای </a:t>
            </a:r>
            <a:r>
              <a:rPr lang="en-US" sz="2200" dirty="0">
                <a:latin typeface="Segoe UI" panose="020B0502040204020203" pitchFamily="34" charset="0"/>
                <a:cs typeface="Segoe UI" panose="020B0502040204020203" pitchFamily="34" charset="0"/>
              </a:rPr>
              <a:t>Accuracy، Precision، Recall، F1، RMSE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sz="2400" dirty="0">
                <a:cs typeface="B Nazanin" panose="00000400000000000000" pitchFamily="2" charset="-78"/>
              </a:rPr>
              <a:t>اطمینان از رسیدن مدل به اهداف کسب‌وکار</a:t>
            </a:r>
          </a:p>
          <a:p>
            <a:pPr algn="r">
              <a:buNone/>
            </a:pPr>
            <a:r>
              <a:rPr lang="fa-IR" sz="2400" b="1" dirty="0">
                <a:cs typeface="B Nazanin" panose="00000400000000000000" pitchFamily="2" charset="-78"/>
              </a:rPr>
              <a:t>استقرار:</a:t>
            </a:r>
            <a:endParaRPr lang="fa-IR" sz="2400" dirty="0">
              <a:cs typeface="B Nazanin" panose="00000400000000000000" pitchFamily="2" charset="-78"/>
            </a:endParaRP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sz="2400" dirty="0">
                <a:cs typeface="B Nazanin" panose="00000400000000000000" pitchFamily="2" charset="-78"/>
              </a:rPr>
              <a:t>ادغام مدل در سیستم‌های عملیاتی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sz="2400" dirty="0">
                <a:cs typeface="B Nazanin" panose="00000400000000000000" pitchFamily="2" charset="-78"/>
              </a:rPr>
              <a:t>پایش عملکرد و به‌روزرسانی مدل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sz="2400" dirty="0">
                <a:cs typeface="B Nazanin" panose="00000400000000000000" pitchFamily="2" charset="-78"/>
              </a:rPr>
              <a:t>مثال‌ها: سیستم‌های پیشنهاد</a:t>
            </a:r>
            <a:r>
              <a:rPr lang="en-US" sz="2400" dirty="0">
                <a:cs typeface="B Nazanin" panose="00000400000000000000" pitchFamily="2" charset="-78"/>
              </a:rPr>
              <a:t> </a:t>
            </a:r>
            <a:r>
              <a:rPr lang="fa-IR" sz="2400" dirty="0">
                <a:cs typeface="B Nazanin" panose="00000400000000000000" pitchFamily="2" charset="-78"/>
              </a:rPr>
              <a:t>دهنده، تشخیص تقلب، پیش‌بینی ریزش مشتری</a:t>
            </a:r>
          </a:p>
          <a:p>
            <a:pPr marR="0" lvl="0" algn="r" defTabSz="91440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912836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69A48F-5045-C57D-F087-D0AD6E07A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DF07FB88-E58F-D0EB-A32D-C0FAAEF90D8B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85529601-BF41-1A22-8836-4CB8B0E1E2EB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488FD7D6-65E0-A30F-BD98-DA80A7B27EFC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879DA400-398F-2F72-285C-A9A4E49D47A9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839508A6-E038-A5CD-DFA0-745758C92A07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AA8FEAB4-F982-8858-38AB-C889896F1D3E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047183F7-BB86-590E-3D68-83C3488FC132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CDC3D364-D3A3-7302-EDC4-D3D85C533BF8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C26C77C8-8452-8214-79E5-9DB29C243F1F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3A9E94F-AA09-6670-C453-1C8F2D323B25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6487091-C334-6D2D-D8EE-47A0EE59012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989551" y="2627024"/>
            <a:ext cx="10212894" cy="3401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b="1" dirty="0">
                <a:cs typeface="B Nazanin" panose="00000400000000000000" pitchFamily="2" charset="-78"/>
              </a:rPr>
              <a:t>داده‌ها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(Data)</a:t>
            </a:r>
            <a:r>
              <a:rPr lang="fa-IR" b="1" dirty="0">
                <a:cs typeface="B Nazanin" panose="00000400000000000000" pitchFamily="2" charset="-78"/>
              </a:rPr>
              <a:t>: </a:t>
            </a:r>
            <a:r>
              <a:rPr lang="fa-IR" dirty="0">
                <a:cs typeface="B Nazanin" panose="00000400000000000000" pitchFamily="2" charset="-78"/>
              </a:rPr>
              <a:t>رفتار تماشای کاربران(فیلم‌ها و سریال‌های دیده شده، زمان مشاهده، جستجوها)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b="1" dirty="0">
                <a:cs typeface="B Nazanin" panose="00000400000000000000" pitchFamily="2" charset="-78"/>
              </a:rPr>
              <a:t>مدل‌سازی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(Modeling)</a:t>
            </a:r>
            <a:r>
              <a:rPr lang="fa-IR" dirty="0">
                <a:cs typeface="B Nazanin" panose="00000400000000000000" pitchFamily="2" charset="-78"/>
              </a:rPr>
              <a:t>: استفاده از طبقه‌بندی</a:t>
            </a:r>
            <a:r>
              <a:rPr lang="en-US" dirty="0">
                <a:cs typeface="B Nazanin" panose="00000400000000000000" pitchFamily="2" charset="-78"/>
              </a:rPr>
              <a:t> (Classification)</a:t>
            </a:r>
            <a:r>
              <a:rPr lang="fa-IR" dirty="0">
                <a:cs typeface="B Nazanin" panose="00000400000000000000" pitchFamily="2" charset="-78"/>
              </a:rPr>
              <a:t>و خوشه‌بندی</a:t>
            </a:r>
            <a:r>
              <a:rPr lang="en-US" dirty="0">
                <a:cs typeface="B Nazanin" panose="00000400000000000000" pitchFamily="2" charset="-78"/>
              </a:rPr>
              <a:t> (Clustering)</a:t>
            </a:r>
            <a:r>
              <a:rPr lang="fa-IR" dirty="0">
                <a:cs typeface="B Nazanin" panose="00000400000000000000" pitchFamily="2" charset="-78"/>
              </a:rPr>
              <a:t>برای پیش‌بینی علایق کاربران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b="1" dirty="0">
                <a:cs typeface="B Nazanin" panose="00000400000000000000" pitchFamily="2" charset="-78"/>
              </a:rPr>
              <a:t>ارزیابی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(Evaluation)</a:t>
            </a:r>
            <a:r>
              <a:rPr lang="fa-IR" b="1" dirty="0">
                <a:cs typeface="B Nazanin" panose="00000400000000000000" pitchFamily="2" charset="-78"/>
              </a:rPr>
              <a:t>: </a:t>
            </a:r>
            <a:r>
              <a:rPr lang="fa-IR" dirty="0">
                <a:cs typeface="B Nazanin" panose="00000400000000000000" pitchFamily="2" charset="-78"/>
              </a:rPr>
              <a:t>بررسی میزان دقت مدل در پیش‌بینی فیلم مورد علاقه کاربران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b="1" dirty="0">
                <a:cs typeface="B Nazanin" panose="00000400000000000000" pitchFamily="2" charset="-78"/>
              </a:rPr>
              <a:t>استقرار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(Deployment)</a:t>
            </a:r>
            <a:r>
              <a:rPr lang="fa-IR" b="1" dirty="0">
                <a:cs typeface="B Nazanin" panose="00000400000000000000" pitchFamily="2" charset="-78"/>
              </a:rPr>
              <a:t>: </a:t>
            </a:r>
            <a:r>
              <a:rPr lang="fa-IR" dirty="0">
                <a:cs typeface="B Nazanin" panose="00000400000000000000" pitchFamily="2" charset="-78"/>
              </a:rPr>
              <a:t>سیستم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Recommendation Engine </a:t>
            </a:r>
            <a:r>
              <a:rPr lang="fa-IR" sz="20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fa-IR" dirty="0">
                <a:cs typeface="B Nazanin" panose="00000400000000000000" pitchFamily="2" charset="-78"/>
              </a:rPr>
              <a:t>که فیلم و سریال مناسب را به کاربران پیشنهاد می‌دهد</a:t>
            </a:r>
            <a:endParaRPr lang="en-US" dirty="0">
              <a:cs typeface="B Nazanin" panose="00000400000000000000" pitchFamily="2" charset="-78"/>
            </a:endParaRPr>
          </a:p>
          <a:p>
            <a:pPr marL="342900" indent="-342900" algn="r">
              <a:buFont typeface="Arial" panose="020B0604020202020204" pitchFamily="34" charset="0"/>
              <a:buChar char="•"/>
            </a:pPr>
            <a:endParaRPr lang="fa-IR" dirty="0">
              <a:cs typeface="B Nazanin" panose="00000400000000000000" pitchFamily="2" charset="-78"/>
            </a:endParaRPr>
          </a:p>
          <a:p>
            <a:pPr algn="r">
              <a:buNone/>
            </a:pPr>
            <a:r>
              <a:rPr lang="fa-IR" b="1" dirty="0">
                <a:cs typeface="B Nazanin" panose="00000400000000000000" pitchFamily="2" charset="-78"/>
              </a:rPr>
              <a:t>هدف: </a:t>
            </a:r>
            <a:r>
              <a:rPr lang="fa-IR" dirty="0">
                <a:cs typeface="B Nazanin" panose="00000400000000000000" pitchFamily="2" charset="-78"/>
              </a:rPr>
              <a:t>افزایش رضایت کاربران و مدت زمان مشاهده محتوا با ارائه پیشنهادهای دقیق و شخصی‌سازی شده.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DCE5C73-07FD-B0B1-6643-A1E02531597E}"/>
              </a:ext>
            </a:extLst>
          </p:cNvPr>
          <p:cNvGrpSpPr/>
          <p:nvPr/>
        </p:nvGrpSpPr>
        <p:grpSpPr>
          <a:xfrm>
            <a:off x="1981070" y="1155496"/>
            <a:ext cx="8229855" cy="1088486"/>
            <a:chOff x="1454412" y="1155496"/>
            <a:chExt cx="8229855" cy="1088486"/>
          </a:xfrm>
        </p:grpSpPr>
        <p:sp>
          <p:nvSpPr>
            <p:cNvPr id="23" name="Subtitle 5">
              <a:extLst>
                <a:ext uri="{FF2B5EF4-FFF2-40B4-BE49-F238E27FC236}">
                  <a16:creationId xmlns:a16="http://schemas.microsoft.com/office/drawing/2014/main" id="{175FB8D9-E62F-6680-CB55-8A89C9428482}"/>
                </a:ext>
              </a:extLst>
            </p:cNvPr>
            <p:cNvSpPr txBox="1">
              <a:spLocks/>
            </p:cNvSpPr>
            <p:nvPr/>
          </p:nvSpPr>
          <p:spPr>
            <a:xfrm>
              <a:off x="1454412" y="1155496"/>
              <a:ext cx="8229855" cy="108848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0" indent="0" algn="ctr" defTabSz="914400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70000"/>
                </a:lnSpc>
              </a:pPr>
              <a:r>
                <a:rPr lang="fa-IR" sz="3600" dirty="0">
                  <a:cs typeface="B Titr" panose="00000700000000000000" pitchFamily="2" charset="-78"/>
                </a:rPr>
                <a:t>مثال واقعی: </a:t>
              </a:r>
              <a:r>
                <a:rPr lang="en-US" sz="3600" dirty="0">
                  <a:cs typeface="B Titr" panose="00000700000000000000" pitchFamily="2" charset="-78"/>
                </a:rPr>
                <a:t> </a:t>
              </a:r>
              <a:r>
                <a:rPr lang="en-US" sz="3600" b="1">
                  <a:latin typeface="Segoe UI" panose="020B0502040204020203" pitchFamily="34" charset="0"/>
                  <a:cs typeface="Segoe UI" panose="020B0502040204020203" pitchFamily="34" charset="0"/>
                </a:rPr>
                <a:t>-</a:t>
              </a:r>
              <a:r>
                <a:rPr lang="en-US" sz="3600">
                  <a:latin typeface="Segoe UI" panose="020B0502040204020203" pitchFamily="34" charset="0"/>
                  <a:cs typeface="Segoe UI" panose="020B0502040204020203" pitchFamily="34" charset="0"/>
                </a:rPr>
                <a:t> </a:t>
              </a:r>
              <a:r>
                <a:rPr lang="en-US" sz="3600" b="1">
                  <a:latin typeface="Segoe UI" panose="020B0502040204020203" pitchFamily="34" charset="0"/>
                  <a:cs typeface="Segoe UI" panose="020B0502040204020203" pitchFamily="34" charset="0"/>
                </a:rPr>
                <a:t>           </a:t>
              </a:r>
              <a:r>
                <a:rPr lang="fa-IR" sz="3600">
                  <a:cs typeface="B Titr" panose="00000700000000000000" pitchFamily="2" charset="-78"/>
                </a:rPr>
                <a:t>مدل‌سازی </a:t>
              </a:r>
              <a:r>
                <a:rPr lang="fa-IR" sz="3600" dirty="0">
                  <a:cs typeface="B Titr" panose="00000700000000000000" pitchFamily="2" charset="-78"/>
                </a:rPr>
                <a:t>ترجیحات کاربران</a:t>
              </a:r>
              <a:endParaRPr lang="fa-IR" sz="3200" dirty="0">
                <a:cs typeface="B Titr" panose="00000700000000000000" pitchFamily="2" charset="-78"/>
              </a:endParaRPr>
            </a:p>
          </p:txBody>
        </p:sp>
        <p:pic>
          <p:nvPicPr>
            <p:cNvPr id="3" name="Picture 2" descr="A red letters on a black background">
              <a:extLst>
                <a:ext uri="{FF2B5EF4-FFF2-40B4-BE49-F238E27FC236}">
                  <a16:creationId xmlns:a16="http://schemas.microsoft.com/office/drawing/2014/main" id="{C263715E-EF9C-2FEE-E3B9-E0B3556F9D9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42382" y="1538538"/>
              <a:ext cx="1330771" cy="3742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784056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D364F4-47B2-EBBF-B8FC-34025E96F2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21BC53B6-6720-2C63-770E-3FFAAE5D61FD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3F9C9FC2-CA9A-FDC5-0DE0-9C245BA1C5B5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2D414A2F-A1DE-C578-125A-27706AEC22E7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3AED0BA7-BDBE-27B5-78C0-6CD1F0388944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A39F396E-1E37-54A8-4FBB-EC99B165CCF5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1316F7D1-47ED-D81E-1EE0-34AAF277F925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F72F55DC-6748-AB3E-4D19-437A083B8BF3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0F1F15AF-4891-5F69-6400-E736C7B9087E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1357BEBF-9631-87CB-A927-F22F48DA6383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2283AE8-B8FB-BC58-300C-637C3097A37F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1A69BBD8-5159-BDC8-A84B-D68481CEB68A}"/>
              </a:ext>
            </a:extLst>
          </p:cNvPr>
          <p:cNvSpPr txBox="1">
            <a:spLocks/>
          </p:cNvSpPr>
          <p:nvPr/>
        </p:nvSpPr>
        <p:spPr>
          <a:xfrm>
            <a:off x="1981070" y="1155496"/>
            <a:ext cx="8229855" cy="1088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3600" b="1" dirty="0">
                <a:latin typeface="Monotype Corsiva" panose="03010101010201010101" pitchFamily="66" charset="0"/>
                <a:cs typeface="B Titr" panose="00000700000000000000" pitchFamily="2" charset="-78"/>
              </a:rPr>
              <a:t>معرفی الگوریتم‌ها</a:t>
            </a:r>
            <a:endParaRPr lang="fa-IR" sz="3200" dirty="0">
              <a:cs typeface="B Titr" panose="00000700000000000000" pitchFamily="2" charset="-78"/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064BBA48-691F-00D8-4EBA-5E00EECF3DA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028840" y="2475329"/>
            <a:ext cx="8134316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ar-SA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الگوریتم‌های داده‌کاوی مجموعه‌ای از روش‌ها هستند که به ما کمک می‌کنند از داده‌ها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 </a:t>
            </a:r>
            <a:r>
              <a:rPr kumimoji="0" lang="ar-SA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الگو، دانش و پیش‌بینی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 </a:t>
            </a:r>
            <a:r>
              <a:rPr kumimoji="0" lang="ar-SA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استخراج کنیم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.</a:t>
            </a:r>
            <a:endParaRPr kumimoji="0" lang="fa-IR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algn="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algn="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ar-SA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مهم‌ترین دسته‌بندی‌ها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:</a:t>
            </a:r>
          </a:p>
          <a:p>
            <a:pPr marL="457200" indent="-457200" algn="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Classification</a:t>
            </a:r>
            <a:r>
              <a:rPr lang="fa-IR" altLang="en-US" dirty="0">
                <a:latin typeface="Arial" panose="020B0604020202020204" pitchFamily="34" charset="0"/>
                <a:cs typeface="B Nazanin" panose="00000400000000000000" pitchFamily="2" charset="-78"/>
              </a:rPr>
              <a:t> (طبقه‌بندی)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 </a:t>
            </a:r>
            <a:endParaRPr kumimoji="0" lang="fa-IR" alt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457200" indent="-457200" algn="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Clustering</a:t>
            </a:r>
            <a:r>
              <a:rPr kumimoji="0" lang="fa-IR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 (</a:t>
            </a:r>
            <a:r>
              <a:rPr kumimoji="0" lang="ar-SA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خوشه‌بند</a:t>
            </a:r>
            <a:r>
              <a:rPr kumimoji="0" lang="fa-IR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ی)</a:t>
            </a:r>
            <a:endParaRPr kumimoji="0" lang="en-US" alt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457200" marR="0" lvl="0" indent="-45720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Association Rules</a:t>
            </a:r>
            <a:r>
              <a:rPr kumimoji="0" lang="fa-IR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fa-IR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(</a:t>
            </a:r>
            <a:r>
              <a:rPr kumimoji="0" lang="ar-SA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قوانین انجمنی</a:t>
            </a:r>
            <a:r>
              <a:rPr kumimoji="0" lang="fa-IR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)</a:t>
            </a:r>
            <a:endParaRPr kumimoji="0" lang="en-US" alt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457200" marR="0" lvl="0" indent="-45720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Regression</a:t>
            </a:r>
            <a:r>
              <a:rPr kumimoji="0" lang="fa-IR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 (</a:t>
            </a:r>
            <a:r>
              <a:rPr kumimoji="0" lang="ar-SA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رگرسیون</a:t>
            </a:r>
            <a:r>
              <a:rPr kumimoji="0" lang="fa-IR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)</a:t>
            </a:r>
            <a:endParaRPr kumimoji="0" lang="en-US" alt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457200" marR="0" lvl="0" indent="-45720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Anomaly Detection</a:t>
            </a:r>
            <a:r>
              <a:rPr kumimoji="0" lang="fa-IR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0" lang="fa-IR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(</a:t>
            </a:r>
            <a:r>
              <a:rPr kumimoji="0" lang="ar-SA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تشخیص ناهنجاری</a:t>
            </a:r>
            <a:r>
              <a:rPr kumimoji="0" lang="fa-IR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)</a:t>
            </a:r>
            <a:endParaRPr kumimoji="0" lang="en-US" alt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36185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4BA943-88E0-C896-02A8-AFEDD2AED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07300140-4CCA-6EE1-74D1-F2A88FC6F0D6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B5E5DC85-E6E4-E485-A24C-D9180FD7B008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B4F743A5-B754-F9FD-6C56-C7C39A36AD22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2E8DE5F8-55A9-599B-0FF1-767C2F060359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388FDA55-D3F8-6E02-326E-A02589EE14B0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333391BF-E046-11DC-0567-CB30E7B094C5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77B4FE4F-37E0-3E73-AEF5-3FF70678715F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3CBA58F7-1ABA-88DC-8FB1-F15CAC277E12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27BB77D-F54B-0DDF-DEC8-B347CC4B00A2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 dirty="0">
                <a:solidFill>
                  <a:schemeClr val="bg1"/>
                </a:solidFill>
              </a:rPr>
              <a:t>&gt;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E778473-FD57-58EE-AFE1-391B1DAE3EC6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 dirty="0">
                <a:solidFill>
                  <a:schemeClr val="bg1"/>
                </a:solidFill>
              </a:rPr>
              <a:t>&lt;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995CB280-087C-AE67-D835-5F25FC3BE1A2}"/>
              </a:ext>
            </a:extLst>
          </p:cNvPr>
          <p:cNvSpPr txBox="1">
            <a:spLocks/>
          </p:cNvSpPr>
          <p:nvPr/>
        </p:nvSpPr>
        <p:spPr>
          <a:xfrm>
            <a:off x="1981070" y="1202151"/>
            <a:ext cx="8229855" cy="71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dirty="0">
                <a:latin typeface="Monotype Corsiva" panose="03010101010201010101" pitchFamily="66" charset="0"/>
                <a:cs typeface="B Titr" panose="00000700000000000000" pitchFamily="2" charset="-78"/>
              </a:rPr>
              <a:t>Classification</a:t>
            </a:r>
            <a:r>
              <a:rPr lang="fa-IR" altLang="en-US" sz="3600"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lang="fa-IR" altLang="en-US" sz="3200" dirty="0">
                <a:latin typeface="Arial" panose="020B0604020202020204" pitchFamily="34" charset="0"/>
                <a:cs typeface="B Titr" panose="00000700000000000000" pitchFamily="2" charset="-78"/>
              </a:rPr>
              <a:t>(طبقه‌بندی)</a:t>
            </a:r>
            <a:r>
              <a:rPr lang="en-US" altLang="en-US" sz="3200" dirty="0"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endParaRPr lang="fa-IR" altLang="en-US" sz="3600" dirty="0">
              <a:latin typeface="Arial" panose="020B0604020202020204" pitchFamily="34" charset="0"/>
              <a:cs typeface="B Titr" panose="00000700000000000000" pitchFamily="2" charset="-78"/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C3C34800-2ACB-DC9C-CFD7-5AE031B15A8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09865" y="1979806"/>
            <a:ext cx="11572264" cy="4579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>
              <a:buNone/>
            </a:pPr>
            <a:r>
              <a:rPr lang="fa-IR" b="1" dirty="0">
                <a:cs typeface="B Nazanin" panose="00000400000000000000" pitchFamily="2" charset="-78"/>
              </a:rPr>
              <a:t>مفهوم:</a:t>
            </a:r>
          </a:p>
          <a:p>
            <a:pPr marL="285750" indent="-28575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هدف: </a:t>
            </a:r>
            <a:r>
              <a:rPr lang="fa-IR" sz="2200" b="1" dirty="0">
                <a:cs typeface="B Nazanin" panose="00000400000000000000" pitchFamily="2" charset="-78"/>
              </a:rPr>
              <a:t>پیش‌بینی یک برچسب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(Label)</a:t>
            </a:r>
            <a:r>
              <a:rPr lang="fa-IR" sz="2000" b="1" dirty="0">
                <a:cs typeface="B Nazanin" panose="00000400000000000000" pitchFamily="2" charset="-78"/>
              </a:rPr>
              <a:t> </a:t>
            </a:r>
            <a:r>
              <a:rPr lang="fa-IR" sz="2200" b="1" dirty="0">
                <a:cs typeface="B Nazanin" panose="00000400000000000000" pitchFamily="2" charset="-78"/>
              </a:rPr>
              <a:t>از پیش تعریف شده</a:t>
            </a:r>
            <a:endParaRPr lang="fa-IR" sz="2200" dirty="0">
              <a:cs typeface="B Nazanin" panose="00000400000000000000" pitchFamily="2" charset="-78"/>
            </a:endParaRPr>
          </a:p>
          <a:p>
            <a:pPr marL="285750" indent="-28575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خروجی مدل </a:t>
            </a:r>
            <a:r>
              <a:rPr lang="en-US" sz="2000" dirty="0">
                <a:cs typeface="B Nazanin" panose="00000400000000000000" pitchFamily="2" charset="-78"/>
                <a:sym typeface="Wingdings" panose="05000000000000000000" pitchFamily="2" charset="2"/>
              </a:rPr>
              <a:t></a:t>
            </a:r>
            <a:r>
              <a:rPr lang="fa-IR" dirty="0">
                <a:cs typeface="B Nazanin" panose="00000400000000000000" pitchFamily="2" charset="-78"/>
              </a:rPr>
              <a:t> </a:t>
            </a:r>
            <a:r>
              <a:rPr lang="en-US" dirty="0">
                <a:cs typeface="B Nazanin" panose="00000400000000000000" pitchFamily="2" charset="-78"/>
              </a:rPr>
              <a:t> 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Yes/No</a:t>
            </a:r>
            <a:r>
              <a:rPr lang="fa-IR" sz="2200" dirty="0">
                <a:cs typeface="B Nazanin" panose="00000400000000000000" pitchFamily="2" charset="-78"/>
              </a:rPr>
              <a:t>یا انواع دسته‌ها</a:t>
            </a:r>
          </a:p>
          <a:p>
            <a:pPr marL="285750" indent="-28575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مثال‌ها: </a:t>
            </a:r>
            <a:r>
              <a:rPr lang="fa-IR" sz="2200" dirty="0">
                <a:cs typeface="B Nazanin" panose="00000400000000000000" pitchFamily="2" charset="-78"/>
              </a:rPr>
              <a:t>تشخیص ایمیل اسپم - پیش‌بینی ریزش مشتری - تشخیص بیماری‌ها</a:t>
            </a:r>
          </a:p>
          <a:p>
            <a:pPr algn="r">
              <a:buNone/>
            </a:pPr>
            <a:r>
              <a:rPr lang="fa-IR" b="1" dirty="0">
                <a:cs typeface="B Nazanin" panose="00000400000000000000" pitchFamily="2" charset="-78"/>
              </a:rPr>
              <a:t>مهم‌ترین الگوریتم‌ها:</a:t>
            </a:r>
          </a:p>
          <a:p>
            <a:pPr marL="285750" indent="-285750" algn="r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  <a:r>
              <a:rPr lang="en-US" dirty="0">
                <a:cs typeface="B Nazanin" panose="00000400000000000000" pitchFamily="2" charset="-78"/>
              </a:rPr>
              <a:t> 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Decision Tree</a:t>
            </a:r>
            <a:r>
              <a:rPr lang="fa-IR" dirty="0">
                <a:cs typeface="B Nazanin" panose="00000400000000000000" pitchFamily="2" charset="-78"/>
              </a:rPr>
              <a:t>درخت تصمیم</a:t>
            </a:r>
            <a:r>
              <a:rPr lang="fa-IR" sz="2000" dirty="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  <a:endParaRPr lang="fa-IR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 algn="r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  <a:r>
              <a:rPr lang="en-US" dirty="0">
                <a:cs typeface="B Nazanin" panose="00000400000000000000" pitchFamily="2" charset="-78"/>
              </a:rPr>
              <a:t> 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Naive Bayes</a:t>
            </a:r>
            <a:r>
              <a:rPr lang="fa-IR" dirty="0">
                <a:cs typeface="B Nazanin" panose="00000400000000000000" pitchFamily="2" charset="-78"/>
              </a:rPr>
              <a:t>بیز ساده</a:t>
            </a:r>
            <a:r>
              <a:rPr lang="fa-IR" sz="2000" dirty="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  <a:endParaRPr lang="fa-IR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 algn="r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Random Forest</a:t>
            </a:r>
          </a:p>
          <a:p>
            <a:pPr marL="285750" indent="-285750" algn="r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SVM</a:t>
            </a:r>
          </a:p>
          <a:p>
            <a:pPr algn="r">
              <a:buNone/>
            </a:pPr>
            <a:r>
              <a:rPr lang="fa-IR" b="1" dirty="0">
                <a:cs typeface="B Nazanin" panose="00000400000000000000" pitchFamily="2" charset="-78"/>
              </a:rPr>
              <a:t>مثال واقعی:</a:t>
            </a:r>
            <a:r>
              <a:rPr lang="en-US" b="1" dirty="0">
                <a:cs typeface="B Nazanin" panose="00000400000000000000" pitchFamily="2" charset="-78"/>
              </a:rPr>
              <a:t> </a:t>
            </a:r>
            <a:r>
              <a:rPr lang="fa-IR" dirty="0">
                <a:cs typeface="B Nazanin" panose="00000400000000000000" pitchFamily="2" charset="-78"/>
              </a:rPr>
              <a:t>بانک‌ها از طبقه‌بندی برای پیش‌بینی اینکه آیا یک مشتری وام را بازپرداخت می‌کند یا نه استفاده می‌کنند.</a:t>
            </a:r>
          </a:p>
        </p:txBody>
      </p:sp>
    </p:spTree>
    <p:extLst>
      <p:ext uri="{BB962C8B-B14F-4D97-AF65-F5344CB8AC3E}">
        <p14:creationId xmlns:p14="http://schemas.microsoft.com/office/powerpoint/2010/main" val="37139536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6AC62B-03FB-FBCA-E373-43F8776F7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37320FDC-9D2E-C314-2170-82331AFAD708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56E76C65-86D3-6750-6D25-836CD54FFC4D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034348BD-EB53-ECC1-5F18-3815DDB258F6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3843EEFB-4158-814F-A9FB-ABC966F307C5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957A4494-D821-9E11-44E3-62214704E251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0DA9F5DD-E924-5247-EEA5-F4EFD457B7C7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FA074655-90AD-564A-D704-F186546ADD98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FDB26995-0578-E7FE-E802-41797482C0EA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1DEA3E61-D435-4287-F979-80FDD42A6D1B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5F6B00F-563E-3B9C-2765-92A466FF95A8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DA376254-E1EF-FFDF-68B2-EC433FC6EFDD}"/>
              </a:ext>
            </a:extLst>
          </p:cNvPr>
          <p:cNvSpPr txBox="1">
            <a:spLocks/>
          </p:cNvSpPr>
          <p:nvPr/>
        </p:nvSpPr>
        <p:spPr>
          <a:xfrm>
            <a:off x="1981069" y="1202151"/>
            <a:ext cx="8229855" cy="71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dirty="0">
                <a:latin typeface="Monotype Corsiva" panose="03010101010201010101" pitchFamily="66" charset="0"/>
                <a:cs typeface="B Titr" panose="00000700000000000000" pitchFamily="2" charset="-78"/>
              </a:rPr>
              <a:t>Clustering</a:t>
            </a:r>
            <a:r>
              <a:rPr lang="fa-IR" altLang="en-US" sz="3600"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lang="fa-IR" altLang="en-US" sz="3200" dirty="0">
                <a:latin typeface="Arial" panose="020B0604020202020204" pitchFamily="34" charset="0"/>
                <a:cs typeface="B Titr" panose="00000700000000000000" pitchFamily="2" charset="-78"/>
              </a:rPr>
              <a:t>(</a:t>
            </a:r>
            <a:r>
              <a:rPr lang="ar-SA" altLang="en-US" sz="3200" dirty="0">
                <a:latin typeface="Arial" panose="020B0604020202020204" pitchFamily="34" charset="0"/>
                <a:cs typeface="B Titr" panose="00000700000000000000" pitchFamily="2" charset="-78"/>
              </a:rPr>
              <a:t>خوشه‌بند</a:t>
            </a:r>
            <a:r>
              <a:rPr lang="fa-IR" altLang="en-US" sz="3200">
                <a:latin typeface="Arial" panose="020B0604020202020204" pitchFamily="34" charset="0"/>
                <a:cs typeface="B Titr" panose="00000700000000000000" pitchFamily="2" charset="-78"/>
              </a:rPr>
              <a:t>ی</a:t>
            </a:r>
            <a:r>
              <a:rPr lang="fa-IR" altLang="en-US" sz="3200" dirty="0">
                <a:latin typeface="Arial" panose="020B0604020202020204" pitchFamily="34" charset="0"/>
                <a:cs typeface="B Titr" panose="00000700000000000000" pitchFamily="2" charset="-78"/>
              </a:rPr>
              <a:t>)</a:t>
            </a:r>
            <a:endParaRPr lang="en-US" altLang="en-US" sz="3600" dirty="0">
              <a:latin typeface="Arial" panose="020B0604020202020204" pitchFamily="34" charset="0"/>
              <a:cs typeface="B Titr" panose="00000700000000000000" pitchFamily="2" charset="-78"/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41314268-4315-FC93-C1D2-060C0DFD307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528156" y="2132555"/>
            <a:ext cx="11135680" cy="425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>
              <a:buNone/>
            </a:pPr>
            <a:r>
              <a:rPr lang="fa-IR" b="1" dirty="0">
                <a:cs typeface="B Nazanin" panose="00000400000000000000" pitchFamily="2" charset="-78"/>
              </a:rPr>
              <a:t>مفهوم: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هدف: </a:t>
            </a:r>
            <a:r>
              <a:rPr lang="fa-IR" sz="2200" b="1" dirty="0">
                <a:cs typeface="B Nazanin" panose="00000400000000000000" pitchFamily="2" charset="-78"/>
              </a:rPr>
              <a:t>گروه‌بندی داده‌ها بر اساس شباهت‌ها</a:t>
            </a:r>
            <a:endParaRPr lang="fa-IR" sz="2200" dirty="0">
              <a:cs typeface="B Nazanin" panose="00000400000000000000" pitchFamily="2" charset="-78"/>
            </a:endParaRP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sz="2200" dirty="0">
                <a:cs typeface="B Nazanin" panose="00000400000000000000" pitchFamily="2" charset="-78"/>
              </a:rPr>
              <a:t>بدون برچسب 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(Unsupervised)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کاربرد: </a:t>
            </a:r>
            <a:r>
              <a:rPr lang="fa-IR" sz="2200" dirty="0">
                <a:cs typeface="B Nazanin" panose="00000400000000000000" pitchFamily="2" charset="-78"/>
              </a:rPr>
              <a:t>تقسیم مشتری‌ها به گروه‌های مشابه</a:t>
            </a:r>
          </a:p>
          <a:p>
            <a:pPr algn="r">
              <a:buNone/>
            </a:pPr>
            <a:r>
              <a:rPr lang="fa-IR" b="1" dirty="0">
                <a:cs typeface="B Nazanin" panose="00000400000000000000" pitchFamily="2" charset="-78"/>
              </a:rPr>
              <a:t>مهم‌ترین الگوریتم‌ها: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k-Means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Hierarchical Clustering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DBSCAN</a:t>
            </a:r>
          </a:p>
          <a:p>
            <a:pPr algn="r">
              <a:buNone/>
            </a:pPr>
            <a:r>
              <a:rPr lang="fa-IR" b="1" dirty="0">
                <a:cs typeface="B Nazanin" panose="00000400000000000000" pitchFamily="2" charset="-78"/>
              </a:rPr>
              <a:t>مثال واقعی: </a:t>
            </a:r>
            <a:r>
              <a:rPr lang="fa-IR" dirty="0">
                <a:cs typeface="B Nazanin" panose="00000400000000000000" pitchFamily="2" charset="-78"/>
              </a:rPr>
              <a:t>نتفلیکس از خوشه‌بندی برای گروه‌بندی کاربران با رفتار مشابه مشاهده استفاده می‌کند</a:t>
            </a:r>
            <a:r>
              <a:rPr lang="en-US" dirty="0">
                <a:cs typeface="B Nazanin" panose="00000400000000000000" pitchFamily="2" charset="-78"/>
              </a:rPr>
              <a:t> </a:t>
            </a:r>
            <a:r>
              <a:rPr lang="fa-IR" dirty="0">
                <a:cs typeface="B Nazanin" panose="00000400000000000000" pitchFamily="2" charset="-78"/>
              </a:rPr>
              <a:t>سپس نتایج آن به سیستم پیشنهاد دهنده کمک می‌کند.</a:t>
            </a:r>
          </a:p>
        </p:txBody>
      </p:sp>
    </p:spTree>
    <p:extLst>
      <p:ext uri="{BB962C8B-B14F-4D97-AF65-F5344CB8AC3E}">
        <p14:creationId xmlns:p14="http://schemas.microsoft.com/office/powerpoint/2010/main" val="5331449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1E6225-A535-B90A-C146-114E900A4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525B7A7F-22EB-8CA5-A39E-653CEF87062D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8D36C082-FA79-D2A0-2531-FD07B5884992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784AF6F3-715E-600B-4C4F-F7A5882E075C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3D2080DD-9C7F-4AB5-6726-8C0E793DC2FC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97E7B4F9-94B5-2E07-4FBB-8897A1E22907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59964E87-F9F9-7C05-0698-BA13B0163591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3B4B0FE0-9DDD-D2EC-3BA4-956BC090B4C8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D352B0DE-F9D7-BA53-77D9-466D56414306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FB99A8D-D3B6-FB17-EE41-54DDBF069A1A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EF73569-F51B-6179-D8B6-B29F08A34B8D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9F513A56-E543-B1B4-F81D-C7D6E05A1C92}"/>
              </a:ext>
            </a:extLst>
          </p:cNvPr>
          <p:cNvSpPr txBox="1">
            <a:spLocks/>
          </p:cNvSpPr>
          <p:nvPr/>
        </p:nvSpPr>
        <p:spPr>
          <a:xfrm>
            <a:off x="1981068" y="1176870"/>
            <a:ext cx="8229855" cy="71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latin typeface="Monotype Corsiva" panose="03010101010201010101" pitchFamily="66" charset="0"/>
                <a:cs typeface="Segoe UI" panose="020B0502040204020203" pitchFamily="34" charset="0"/>
              </a:rPr>
              <a:t>Association </a:t>
            </a:r>
            <a:r>
              <a:rPr lang="en-US" altLang="en-US" sz="3600" b="1" dirty="0">
                <a:latin typeface="Monotype Corsiva" panose="03010101010201010101" pitchFamily="66" charset="0"/>
                <a:cs typeface="Segoe UI" panose="020B0502040204020203" pitchFamily="34" charset="0"/>
              </a:rPr>
              <a:t>Rules</a:t>
            </a:r>
            <a:r>
              <a:rPr lang="fa-IR" altLang="en-US" sz="3600" b="1">
                <a:latin typeface="Monotype Corsiva" panose="03010101010201010101" pitchFamily="66" charset="0"/>
                <a:cs typeface="Segoe UI" panose="020B0502040204020203" pitchFamily="34" charset="0"/>
              </a:rPr>
              <a:t> </a:t>
            </a:r>
            <a:r>
              <a:rPr lang="fa-IR" altLang="en-US" sz="3200" dirty="0">
                <a:latin typeface="Arial" panose="020B0604020202020204" pitchFamily="34" charset="0"/>
                <a:cs typeface="B Titr" panose="00000700000000000000" pitchFamily="2" charset="-78"/>
              </a:rPr>
              <a:t>(</a:t>
            </a:r>
            <a:r>
              <a:rPr lang="ar-SA" altLang="en-US" sz="3200">
                <a:latin typeface="Arial" panose="020B0604020202020204" pitchFamily="34" charset="0"/>
                <a:cs typeface="B Titr" panose="00000700000000000000" pitchFamily="2" charset="-78"/>
              </a:rPr>
              <a:t>قوانین </a:t>
            </a:r>
            <a:r>
              <a:rPr lang="ar-SA" altLang="en-US" sz="3200" dirty="0">
                <a:latin typeface="Arial" panose="020B0604020202020204" pitchFamily="34" charset="0"/>
                <a:cs typeface="B Titr" panose="00000700000000000000" pitchFamily="2" charset="-78"/>
              </a:rPr>
              <a:t>انجمنی</a:t>
            </a:r>
            <a:r>
              <a:rPr lang="fa-IR" altLang="en-US" sz="3200">
                <a:latin typeface="Arial" panose="020B0604020202020204" pitchFamily="34" charset="0"/>
                <a:cs typeface="B Titr" panose="00000700000000000000" pitchFamily="2" charset="-78"/>
              </a:rPr>
              <a:t>)</a:t>
            </a:r>
            <a:endParaRPr lang="en-US" altLang="en-US" sz="3600" dirty="0">
              <a:latin typeface="Arial" panose="020B0604020202020204" pitchFamily="34" charset="0"/>
              <a:cs typeface="B Titr" panose="00000700000000000000" pitchFamily="2" charset="-78"/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C2BBA8BC-529D-E562-CE27-F7ECCD066DA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528155" y="2229212"/>
            <a:ext cx="11135680" cy="4008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>
              <a:buNone/>
            </a:pPr>
            <a:r>
              <a:rPr lang="fa-IR" b="1" dirty="0">
                <a:cs typeface="B Nazanin" panose="00000400000000000000" pitchFamily="2" charset="-78"/>
              </a:rPr>
              <a:t>مفهوم: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هدف: </a:t>
            </a:r>
            <a:r>
              <a:rPr lang="fa-IR" sz="2200" dirty="0">
                <a:cs typeface="B Nazanin" panose="00000400000000000000" pitchFamily="2" charset="-78"/>
              </a:rPr>
              <a:t>کشف </a:t>
            </a:r>
            <a:r>
              <a:rPr lang="fa-IR" sz="2200" b="1" dirty="0">
                <a:cs typeface="B Nazanin" panose="00000400000000000000" pitchFamily="2" charset="-78"/>
              </a:rPr>
              <a:t>روابط بین آیتم‌ها</a:t>
            </a:r>
            <a:r>
              <a:rPr lang="fa-IR" sz="2200" dirty="0">
                <a:cs typeface="B Nazanin" panose="00000400000000000000" pitchFamily="2" charset="-78"/>
              </a:rPr>
              <a:t> در مجموعه داده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خروجی: "وقتی</a:t>
            </a:r>
            <a:r>
              <a:rPr lang="en-US" dirty="0">
                <a:cs typeface="B Nazanin" panose="00000400000000000000" pitchFamily="2" charset="-78"/>
              </a:rPr>
              <a:t> 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X</a:t>
            </a:r>
            <a:r>
              <a:rPr lang="en-US" dirty="0">
                <a:cs typeface="B Nazanin" panose="00000400000000000000" pitchFamily="2" charset="-78"/>
              </a:rPr>
              <a:t> </a:t>
            </a:r>
            <a:r>
              <a:rPr lang="fa-IR" dirty="0">
                <a:cs typeface="B Nazanin" panose="00000400000000000000" pitchFamily="2" charset="-78"/>
              </a:rPr>
              <a:t>خریداری شود، 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Y</a:t>
            </a:r>
            <a:r>
              <a:rPr lang="fa-IR" dirty="0">
                <a:cs typeface="B Nazanin" panose="00000400000000000000" pitchFamily="2" charset="-78"/>
              </a:rPr>
              <a:t> هم احتمال خرید دارد"</a:t>
            </a:r>
          </a:p>
          <a:p>
            <a:pPr algn="r">
              <a:buNone/>
            </a:pPr>
            <a:r>
              <a:rPr lang="fa-IR" b="1" dirty="0">
                <a:cs typeface="B Nazanin" panose="00000400000000000000" pitchFamily="2" charset="-78"/>
              </a:rPr>
              <a:t>مهم‌ترین الگوریتم‌ها: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Apriori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FP-Growth</a:t>
            </a:r>
          </a:p>
          <a:p>
            <a:pPr algn="r">
              <a:buNone/>
            </a:pPr>
            <a:r>
              <a:rPr lang="fa-IR" b="1" dirty="0">
                <a:cs typeface="B Nazanin" panose="00000400000000000000" pitchFamily="2" charset="-78"/>
              </a:rPr>
              <a:t>مثال واقعی (معروف‌ترین):</a:t>
            </a:r>
            <a:r>
              <a:rPr lang="en-US" b="1" dirty="0">
                <a:cs typeface="B Nazanin" panose="00000400000000000000" pitchFamily="2" charset="-78"/>
              </a:rPr>
              <a:t> </a:t>
            </a:r>
            <a:r>
              <a:rPr lang="fa-IR" sz="2300" dirty="0">
                <a:cs typeface="B Nazanin" panose="00000400000000000000" pitchFamily="2" charset="-78"/>
              </a:rPr>
              <a:t>آنالیز سبد خرید آمازون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sz="2200" dirty="0">
                <a:cs typeface="B Nazanin" panose="00000400000000000000" pitchFamily="2" charset="-78"/>
              </a:rPr>
              <a:t>اگر مشتری "لپ‌تاپ" بخرد 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  <a:sym typeface="Wingdings" panose="05000000000000000000" pitchFamily="2" charset="2"/>
              </a:rPr>
              <a:t></a:t>
            </a:r>
            <a:r>
              <a:rPr lang="fa-IR" sz="2200" dirty="0">
                <a:cs typeface="B Nazanin" panose="00000400000000000000" pitchFamily="2" charset="-78"/>
              </a:rPr>
              <a:t> احتمال خرید "کول‌پد" و "ماوس" بالا می‌رود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sz="2200" dirty="0">
                <a:cs typeface="B Nazanin" panose="00000400000000000000" pitchFamily="2" charset="-78"/>
              </a:rPr>
              <a:t>این تحلیل پایه اصلی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«Customers Also Bought» </a:t>
            </a:r>
            <a:r>
              <a:rPr lang="fa-IR" sz="20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fa-IR" sz="2200" dirty="0">
                <a:cs typeface="B Nazanin" panose="00000400000000000000" pitchFamily="2" charset="-78"/>
              </a:rPr>
              <a:t>است.</a:t>
            </a:r>
          </a:p>
        </p:txBody>
      </p:sp>
    </p:spTree>
    <p:extLst>
      <p:ext uri="{BB962C8B-B14F-4D97-AF65-F5344CB8AC3E}">
        <p14:creationId xmlns:p14="http://schemas.microsoft.com/office/powerpoint/2010/main" val="2535060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C3099DE8-C913-40CD-95B8-BD8979B2993F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BFCCAF7E-52C5-461F-8F8A-B1981ABD0AEF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F4B85A39-46A0-4A1F-AA3C-D45819D80593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E152DE12-E7AE-45FB-AE89-9D7593F95817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5" action="ppaction://hlinksldjump"/>
            <a:extLst>
              <a:ext uri="{FF2B5EF4-FFF2-40B4-BE49-F238E27FC236}">
                <a16:creationId xmlns:a16="http://schemas.microsoft.com/office/drawing/2014/main" id="{9DC1F369-45EB-48DF-A205-7FCF4B4AB04D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6" action="ppaction://hlinksldjump"/>
            <a:extLst>
              <a:ext uri="{FF2B5EF4-FFF2-40B4-BE49-F238E27FC236}">
                <a16:creationId xmlns:a16="http://schemas.microsoft.com/office/drawing/2014/main" id="{A4E7470F-296D-4F1B-90DE-0ECA2CA30C46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7" action="ppaction://hlinksldjump"/>
            <a:extLst>
              <a:ext uri="{FF2B5EF4-FFF2-40B4-BE49-F238E27FC236}">
                <a16:creationId xmlns:a16="http://schemas.microsoft.com/office/drawing/2014/main" id="{BCD6724D-1BC0-47EC-ADF1-1BAB42CED432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95AF5D85-4561-483B-86DA-6D786614B391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8906AA7-FF61-4410-AF7F-09B4712CECDD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C4AACE52-0945-4141-A94B-B24460BB8BC5}"/>
              </a:ext>
            </a:extLst>
          </p:cNvPr>
          <p:cNvSpPr txBox="1">
            <a:spLocks/>
          </p:cNvSpPr>
          <p:nvPr/>
        </p:nvSpPr>
        <p:spPr>
          <a:xfrm>
            <a:off x="3193145" y="1156601"/>
            <a:ext cx="5805706" cy="1088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3600" dirty="0">
                <a:cs typeface="B Titr" panose="00000700000000000000" pitchFamily="2" charset="-78"/>
              </a:rPr>
              <a:t>هدف از </a:t>
            </a:r>
            <a:r>
              <a:rPr lang="en-US" sz="4000" b="1" dirty="0">
                <a:latin typeface="Monotype Corsiva" panose="03010101010201010101" pitchFamily="66" charset="0"/>
                <a:cs typeface="B Titr" panose="00000700000000000000" pitchFamily="2" charset="-78"/>
              </a:rPr>
              <a:t>Data Mining</a:t>
            </a:r>
            <a:r>
              <a:rPr lang="fa-IR" sz="3600" b="1">
                <a:latin typeface="Monotype Corsiva" panose="03010101010201010101" pitchFamily="66" charset="0"/>
                <a:cs typeface="B Titr" panose="00000700000000000000" pitchFamily="2" charset="-78"/>
              </a:rPr>
              <a:t> </a:t>
            </a:r>
            <a:r>
              <a:rPr lang="fa-IR" sz="3600" dirty="0">
                <a:cs typeface="B Titr" panose="00000700000000000000" pitchFamily="2" charset="-78"/>
              </a:rPr>
              <a:t>چیست؟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1EA75AEF-69F4-A396-9492-6526245699C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728339" y="3059612"/>
            <a:ext cx="10735318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ar-S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هدف اصلی</a:t>
            </a: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 </a:t>
            </a:r>
            <a:r>
              <a:rPr kumimoji="0" lang="fa-IR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داده‌کاوی </a:t>
            </a:r>
            <a:r>
              <a:rPr kumimoji="0" lang="ar-S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استخراج الگوهای مفید، ناشناخته و </a:t>
            </a:r>
            <a:r>
              <a:rPr kumimoji="0" lang="fa-IR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اقدام‌پذیر </a:t>
            </a:r>
            <a:r>
              <a:rPr kumimoji="0" lang="ar-S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از میان حجم </a:t>
            </a:r>
            <a:r>
              <a:rPr kumimoji="0" lang="ar-SA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زیادی </a:t>
            </a:r>
            <a:r>
              <a:rPr kumimoji="0" lang="ar-S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داده است</a:t>
            </a: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457200" marR="0" lvl="0" indent="-45720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fa-IR" altLang="en-US" sz="2800">
                <a:latin typeface="Arial" panose="020B0604020202020204" pitchFamily="34" charset="0"/>
                <a:cs typeface="B Nazanin" panose="00000400000000000000" pitchFamily="2" charset="-78"/>
              </a:rPr>
              <a:t>داده‌کاوی </a:t>
            </a:r>
            <a:r>
              <a:rPr kumimoji="0" lang="ar-S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داده خام را به دانش قابل استفاده برای </a:t>
            </a:r>
            <a:r>
              <a:rPr kumimoji="0" lang="ar-SA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تصمیم‌گیری </a:t>
            </a:r>
            <a:r>
              <a:rPr kumimoji="0" lang="ar-S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تبدیل می‌کند</a:t>
            </a: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457200" marR="0" lvl="0" indent="-45720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ar-SA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به کشف روندهای پنهان، همبستگی‌ها و روابطی می‌پردازد که با روش‌های تحلیلی معمول قابل </a:t>
            </a:r>
            <a:r>
              <a:rPr lang="fa-IR" altLang="en-US" sz="2800">
                <a:latin typeface="Arial" panose="020B0604020202020204" pitchFamily="34" charset="0"/>
                <a:cs typeface="B Nazanin" panose="00000400000000000000" pitchFamily="2" charset="-78"/>
              </a:rPr>
              <a:t>        </a:t>
            </a:r>
            <a:r>
              <a:rPr kumimoji="0" lang="ar-S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مشاهده نیستند</a:t>
            </a: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483530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194A73-3428-7379-3C83-05AE6D735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75EA6A09-D45E-063C-22F6-0C7481044181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7807E7B1-FC54-DE8E-91FD-177DF804FCAB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FA32906E-E905-906E-6D9C-0530F1E6E2A4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5E0D7C2C-EFD1-EAF8-CC95-E97A733BF7EB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4B161E29-9240-0C3A-2A93-AB864FA36F77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D084AE80-69A2-D931-84C4-8C59B4DB57E7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E9ADA5DD-BBB6-D181-47CF-10385188EA7D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9E47C7B5-D620-442D-25B6-D591917742F1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6D3F915-5BE4-A03C-6537-36CDF015D690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193C96F-A453-AAD7-5BF5-504E0A65EADE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749E4516-08D8-0351-4982-B843D1363C5E}"/>
              </a:ext>
            </a:extLst>
          </p:cNvPr>
          <p:cNvSpPr txBox="1">
            <a:spLocks/>
          </p:cNvSpPr>
          <p:nvPr/>
        </p:nvSpPr>
        <p:spPr>
          <a:xfrm>
            <a:off x="1981067" y="1155496"/>
            <a:ext cx="8229855" cy="71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dirty="0">
                <a:latin typeface="Monotype Corsiva" panose="03010101010201010101" pitchFamily="66" charset="0"/>
                <a:cs typeface="B Titr" panose="00000700000000000000" pitchFamily="2" charset="-78"/>
              </a:rPr>
              <a:t>Regression</a:t>
            </a:r>
            <a:r>
              <a:rPr lang="fa-IR" altLang="en-US" sz="3600">
                <a:latin typeface="Arial" panose="020B0604020202020204" pitchFamily="34" charset="0"/>
                <a:cs typeface="B Titr" panose="00000700000000000000" pitchFamily="2" charset="-78"/>
              </a:rPr>
              <a:t> </a:t>
            </a:r>
            <a:r>
              <a:rPr lang="fa-IR" altLang="en-US" sz="3200" dirty="0">
                <a:latin typeface="Arial" panose="020B0604020202020204" pitchFamily="34" charset="0"/>
                <a:cs typeface="B Titr" panose="00000700000000000000" pitchFamily="2" charset="-78"/>
              </a:rPr>
              <a:t>(</a:t>
            </a:r>
            <a:r>
              <a:rPr lang="ar-SA" altLang="en-US" sz="3200" dirty="0">
                <a:latin typeface="Arial" panose="020B0604020202020204" pitchFamily="34" charset="0"/>
                <a:cs typeface="B Titr" panose="00000700000000000000" pitchFamily="2" charset="-78"/>
              </a:rPr>
              <a:t>رگرسیون</a:t>
            </a:r>
            <a:r>
              <a:rPr lang="fa-IR" altLang="en-US" sz="3200">
                <a:latin typeface="Arial" panose="020B0604020202020204" pitchFamily="34" charset="0"/>
                <a:cs typeface="B Titr" panose="00000700000000000000" pitchFamily="2" charset="-78"/>
              </a:rPr>
              <a:t>)</a:t>
            </a:r>
            <a:endParaRPr lang="en-US" altLang="en-US" sz="3600" dirty="0">
              <a:latin typeface="Arial" panose="020B0604020202020204" pitchFamily="34" charset="0"/>
              <a:cs typeface="B Titr" panose="00000700000000000000" pitchFamily="2" charset="-78"/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765F902C-C01D-F474-CA10-695CD5F1811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528154" y="1668973"/>
            <a:ext cx="11135680" cy="5334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fa-IR" b="1" dirty="0">
                <a:cs typeface="B Nazanin" panose="00000400000000000000" pitchFamily="2" charset="-78"/>
              </a:rPr>
              <a:t>مفهوم:</a:t>
            </a:r>
          </a:p>
          <a:p>
            <a:pPr algn="r"/>
            <a:r>
              <a:rPr lang="fa-IR" dirty="0">
                <a:cs typeface="B Nazanin" panose="00000400000000000000" pitchFamily="2" charset="-78"/>
              </a:rPr>
              <a:t>هدف: </a:t>
            </a:r>
            <a:r>
              <a:rPr lang="fa-IR" sz="2200" b="1" dirty="0">
                <a:cs typeface="B Nazanin" panose="00000400000000000000" pitchFamily="2" charset="-78"/>
              </a:rPr>
              <a:t>پیش‌بینی یک مقدار عددی</a:t>
            </a:r>
            <a:endParaRPr lang="fa-IR" sz="2200" dirty="0">
              <a:cs typeface="B Nazanin" panose="00000400000000000000" pitchFamily="2" charset="-78"/>
            </a:endParaRPr>
          </a:p>
          <a:p>
            <a:pPr algn="r"/>
            <a:r>
              <a:rPr lang="fa-IR" dirty="0">
                <a:cs typeface="B Nazanin" panose="00000400000000000000" pitchFamily="2" charset="-78"/>
              </a:rPr>
              <a:t>کاربردها:</a:t>
            </a:r>
            <a:endParaRPr lang="en-US" dirty="0">
              <a:cs typeface="B Nazanin" panose="00000400000000000000" pitchFamily="2" charset="-78"/>
            </a:endParaRP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sz="2200" dirty="0">
                <a:cs typeface="B Nazanin" panose="00000400000000000000" pitchFamily="2" charset="-78"/>
              </a:rPr>
              <a:t>پیش‌بینی قیمت</a:t>
            </a:r>
            <a:endParaRPr lang="en-US" sz="2200" dirty="0">
              <a:cs typeface="B Nazanin" panose="00000400000000000000" pitchFamily="2" charset="-78"/>
            </a:endParaRP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sz="2200" dirty="0">
                <a:cs typeface="B Nazanin" panose="00000400000000000000" pitchFamily="2" charset="-78"/>
              </a:rPr>
              <a:t>پیش‌بینی مقدار فروش</a:t>
            </a:r>
            <a:endParaRPr lang="en-US" sz="2200" dirty="0">
              <a:cs typeface="B Nazanin" panose="00000400000000000000" pitchFamily="2" charset="-78"/>
            </a:endParaRP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sz="2200" dirty="0">
                <a:cs typeface="B Nazanin" panose="00000400000000000000" pitchFamily="2" charset="-78"/>
              </a:rPr>
              <a:t>پیش‌بینی مصرف انرژی</a:t>
            </a:r>
          </a:p>
          <a:p>
            <a:pPr algn="r"/>
            <a:r>
              <a:rPr lang="fa-IR" b="1" dirty="0">
                <a:cs typeface="B Nazanin" panose="00000400000000000000" pitchFamily="2" charset="-78"/>
              </a:rPr>
              <a:t>مهم‌ترین الگوریتم‌ها: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Linear Regression</a:t>
            </a:r>
            <a:r>
              <a:rPr lang="fa-IR" sz="20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fa-IR" sz="2200" dirty="0">
                <a:cs typeface="B Nazanin" panose="00000400000000000000" pitchFamily="2" charset="-78"/>
              </a:rPr>
              <a:t>(رگرسیون خطی)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Logistic Regression</a:t>
            </a:r>
            <a:r>
              <a:rPr lang="fa-IR" sz="20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fa-IR" sz="2200" dirty="0">
                <a:cs typeface="B Nazanin" panose="00000400000000000000" pitchFamily="2" charset="-78"/>
              </a:rPr>
              <a:t>(لجستیک – برای 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Yes/No</a:t>
            </a:r>
            <a:r>
              <a:rPr lang="fa-IR" sz="2200" dirty="0">
                <a:cs typeface="B Nazanin" panose="00000400000000000000" pitchFamily="2" charset="-78"/>
              </a:rPr>
              <a:t>)</a:t>
            </a:r>
            <a:endParaRPr lang="en-US" sz="2200" dirty="0">
              <a:cs typeface="B Nazanin" panose="00000400000000000000" pitchFamily="2" charset="-78"/>
            </a:endParaRP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Lasso / Ridge</a:t>
            </a:r>
          </a:p>
          <a:p>
            <a:pPr algn="r"/>
            <a:r>
              <a:rPr lang="fa-IR" b="1" dirty="0">
                <a:cs typeface="B Nazanin" panose="00000400000000000000" pitchFamily="2" charset="-78"/>
              </a:rPr>
              <a:t>مثال واقعی: </a:t>
            </a:r>
            <a:r>
              <a:rPr lang="fa-IR" dirty="0">
                <a:cs typeface="B Nazanin" panose="00000400000000000000" pitchFamily="2" charset="-78"/>
              </a:rPr>
              <a:t>اسنپ</a:t>
            </a:r>
            <a:r>
              <a:rPr lang="en-US" dirty="0">
                <a:cs typeface="B Nazanin" panose="00000400000000000000" pitchFamily="2" charset="-78"/>
              </a:rPr>
              <a:t> </a:t>
            </a:r>
            <a:r>
              <a:rPr lang="fa-IR" dirty="0">
                <a:cs typeface="B Nazanin" panose="00000400000000000000" pitchFamily="2" charset="-78"/>
              </a:rPr>
              <a:t>از رگرسیون برای پیش‌بینی تقاضای سفر در ساعات مختلف روز استفاده می‌کند.</a:t>
            </a:r>
          </a:p>
          <a:p>
            <a:pPr algn="r">
              <a:buNone/>
            </a:pPr>
            <a:endParaRPr lang="fa-IR" sz="22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362462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566E80-111D-F105-927C-A830B7556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CEC8A87-D06C-7E8C-6274-C3F0EF31E9AF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3D6C65D7-6787-DA2A-CA5A-3E356477BA62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F5178527-8C7D-BFE8-59C0-8C653760256C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E3948ADD-CA76-1687-94F8-D8B6AAC7D3DB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2B3D31B1-7D7E-F82E-31AE-E15D0E88E063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154AE5C7-ACBD-974B-109B-81F04C11B1EF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681A7A54-1027-874E-06D8-A4C429F00606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41B71C6E-725D-9E15-0A3C-002B40783200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1C674F71-E5D4-36B2-B5F1-556E132A7CAF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EB8A44F-F43A-A1D5-DE85-BCB9AA1F83FF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EDEA5ACF-F06F-C4DE-B78E-0B82D7AF4464}"/>
              </a:ext>
            </a:extLst>
          </p:cNvPr>
          <p:cNvSpPr txBox="1">
            <a:spLocks/>
          </p:cNvSpPr>
          <p:nvPr/>
        </p:nvSpPr>
        <p:spPr>
          <a:xfrm>
            <a:off x="1981067" y="1155496"/>
            <a:ext cx="8229855" cy="71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latin typeface="Monotype Corsiva" panose="03010101010201010101" pitchFamily="66" charset="0"/>
                <a:cs typeface="B Titr" panose="00000700000000000000" pitchFamily="2" charset="-78"/>
              </a:rPr>
              <a:t>Anomaly </a:t>
            </a:r>
            <a:r>
              <a:rPr lang="en-US" altLang="en-US" sz="3600" b="1" dirty="0">
                <a:latin typeface="Monotype Corsiva" panose="03010101010201010101" pitchFamily="66" charset="0"/>
                <a:cs typeface="B Titr" panose="00000700000000000000" pitchFamily="2" charset="-78"/>
              </a:rPr>
              <a:t>Detection</a:t>
            </a:r>
            <a:r>
              <a:rPr lang="fa-IR" altLang="en-US" sz="3200">
                <a:latin typeface="Segoe UI" panose="020B0502040204020203" pitchFamily="34" charset="0"/>
                <a:cs typeface="B Titr" panose="00000700000000000000" pitchFamily="2" charset="-78"/>
              </a:rPr>
              <a:t> </a:t>
            </a:r>
            <a:r>
              <a:rPr lang="fa-IR" altLang="en-US" sz="3200" dirty="0">
                <a:latin typeface="Arial" panose="020B0604020202020204" pitchFamily="34" charset="0"/>
                <a:cs typeface="B Titr" panose="00000700000000000000" pitchFamily="2" charset="-78"/>
              </a:rPr>
              <a:t>(</a:t>
            </a:r>
            <a:r>
              <a:rPr lang="ar-SA" altLang="en-US" sz="3200">
                <a:latin typeface="Arial" panose="020B0604020202020204" pitchFamily="34" charset="0"/>
                <a:cs typeface="B Titr" panose="00000700000000000000" pitchFamily="2" charset="-78"/>
              </a:rPr>
              <a:t>تشخیص </a:t>
            </a:r>
            <a:r>
              <a:rPr lang="ar-SA" altLang="en-US" sz="3200" dirty="0">
                <a:latin typeface="Arial" panose="020B0604020202020204" pitchFamily="34" charset="0"/>
                <a:cs typeface="B Titr" panose="00000700000000000000" pitchFamily="2" charset="-78"/>
              </a:rPr>
              <a:t>ناهنجاری</a:t>
            </a:r>
            <a:r>
              <a:rPr lang="fa-IR" altLang="en-US" sz="3200">
                <a:latin typeface="Arial" panose="020B0604020202020204" pitchFamily="34" charset="0"/>
                <a:cs typeface="B Titr" panose="00000700000000000000" pitchFamily="2" charset="-78"/>
              </a:rPr>
              <a:t>)</a:t>
            </a:r>
            <a:endParaRPr lang="en-US" altLang="en-US" sz="3200" dirty="0">
              <a:latin typeface="Arial" panose="020B0604020202020204" pitchFamily="34" charset="0"/>
              <a:cs typeface="B Titr" panose="00000700000000000000" pitchFamily="2" charset="-78"/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C010F51C-CA4D-472C-8D81-6479796536A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528154" y="2375554"/>
            <a:ext cx="11135680" cy="354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>
              <a:buNone/>
            </a:pPr>
            <a:r>
              <a:rPr lang="fa-IR" b="1" dirty="0">
                <a:cs typeface="B Nazanin" panose="00000400000000000000" pitchFamily="2" charset="-78"/>
              </a:rPr>
              <a:t>مفهوم: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sz="2200" dirty="0">
                <a:cs typeface="B Nazanin" panose="00000400000000000000" pitchFamily="2" charset="-78"/>
              </a:rPr>
              <a:t>پیدا کردن داده‌هایی که </a:t>
            </a:r>
            <a:r>
              <a:rPr lang="fa-IR" sz="2200" b="1" dirty="0">
                <a:cs typeface="B Nazanin" panose="00000400000000000000" pitchFamily="2" charset="-78"/>
              </a:rPr>
              <a:t>غیرطبیعی، پرت یا مشکوک</a:t>
            </a:r>
            <a:r>
              <a:rPr lang="fa-IR" sz="2200" dirty="0">
                <a:cs typeface="B Nazanin" panose="00000400000000000000" pitchFamily="2" charset="-78"/>
              </a:rPr>
              <a:t> هستند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sz="2200" dirty="0">
                <a:cs typeface="B Nazanin" panose="00000400000000000000" pitchFamily="2" charset="-78"/>
              </a:rPr>
              <a:t>کمک می‌کند حمله یا اشتباهات سیستم شناسایی شود</a:t>
            </a:r>
          </a:p>
          <a:p>
            <a:pPr algn="r">
              <a:buNone/>
            </a:pPr>
            <a:r>
              <a:rPr lang="fa-IR" b="1" dirty="0">
                <a:cs typeface="B Nazanin" panose="00000400000000000000" pitchFamily="2" charset="-78"/>
              </a:rPr>
              <a:t>مهم‌ترین الگوریتم‌ها: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Isolation Forest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One-Class SVM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 Autoencoders </a:t>
            </a:r>
            <a:r>
              <a:rPr lang="fa-IR" sz="2200" dirty="0">
                <a:latin typeface="Segoe UI" panose="020B0502040204020203" pitchFamily="34" charset="0"/>
                <a:cs typeface="B Nazanin" panose="00000400000000000000" pitchFamily="2" charset="-78"/>
              </a:rPr>
              <a:t>در</a:t>
            </a:r>
            <a:r>
              <a:rPr lang="fa-IR" sz="20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(Deep Learning)</a:t>
            </a:r>
          </a:p>
          <a:p>
            <a:pPr algn="r">
              <a:buNone/>
            </a:pPr>
            <a:r>
              <a:rPr lang="fa-IR" b="1" dirty="0">
                <a:cs typeface="B Nazanin" panose="00000400000000000000" pitchFamily="2" charset="-78"/>
              </a:rPr>
              <a:t>مثال واقعی: </a:t>
            </a:r>
            <a:r>
              <a:rPr lang="fa-IR" dirty="0">
                <a:cs typeface="B Nazanin" panose="00000400000000000000" pitchFamily="2" charset="-78"/>
              </a:rPr>
              <a:t>مسترکارد</a:t>
            </a:r>
            <a:r>
              <a:rPr lang="fa-IR" b="1" dirty="0">
                <a:cs typeface="B Nazanin" panose="00000400000000000000" pitchFamily="2" charset="-78"/>
              </a:rPr>
              <a:t> </a:t>
            </a:r>
            <a:r>
              <a:rPr lang="fa-IR" dirty="0">
                <a:cs typeface="B Nazanin" panose="00000400000000000000" pitchFamily="2" charset="-78"/>
              </a:rPr>
              <a:t>از این روش برای تشخیص تراکنش‌های مشکوک استفاده می‌کند.</a:t>
            </a:r>
          </a:p>
        </p:txBody>
      </p:sp>
    </p:spTree>
    <p:extLst>
      <p:ext uri="{BB962C8B-B14F-4D97-AF65-F5344CB8AC3E}">
        <p14:creationId xmlns:p14="http://schemas.microsoft.com/office/powerpoint/2010/main" val="21785766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BA840E-A3B2-E716-7FB5-66E1A2BFB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4821BD22-DE4F-5F83-A28E-6DEC9E6B9B55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E8722348-AEEA-044B-2244-7F8D75C50EDB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7475E038-2929-6607-A73F-75B26A36F23A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9C01A9AE-40BC-0612-F1F8-D97DDFD0D30C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1E489E99-7538-FB74-49B4-05E5DD00C816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CDCE7234-6612-6A70-D550-454D6E8B12AA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5" action="ppaction://hlinksldjump"/>
            <a:extLst>
              <a:ext uri="{FF2B5EF4-FFF2-40B4-BE49-F238E27FC236}">
                <a16:creationId xmlns:a16="http://schemas.microsoft.com/office/drawing/2014/main" id="{9745CE18-82D3-6818-C654-0019F691A2C7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6" action="ppaction://hlinksldjump"/>
            <a:extLst>
              <a:ext uri="{FF2B5EF4-FFF2-40B4-BE49-F238E27FC236}">
                <a16:creationId xmlns:a16="http://schemas.microsoft.com/office/drawing/2014/main" id="{DE3FA3A6-6D06-3391-085B-1BDDC93EA3F9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2C0D690-77B6-F894-5B1D-422B33096E97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2D0C212-7CC1-360D-35C0-B90B1530CA58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6E7B62A9-EC13-2E36-4546-3328305DA662}"/>
              </a:ext>
            </a:extLst>
          </p:cNvPr>
          <p:cNvSpPr txBox="1">
            <a:spLocks/>
          </p:cNvSpPr>
          <p:nvPr/>
        </p:nvSpPr>
        <p:spPr>
          <a:xfrm>
            <a:off x="1981067" y="1155496"/>
            <a:ext cx="8229855" cy="10055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4000" b="1" dirty="0">
                <a:latin typeface="Monotype Corsiva" panose="03010101010201010101" pitchFamily="66" charset="0"/>
                <a:cs typeface="B Titr" panose="00000700000000000000" pitchFamily="2" charset="-78"/>
              </a:rPr>
              <a:t> </a:t>
            </a:r>
            <a:r>
              <a:rPr lang="fa-IR" sz="3600" b="1" dirty="0">
                <a:latin typeface="Monotype Corsiva" panose="03010101010201010101" pitchFamily="66" charset="0"/>
                <a:cs typeface="B Titr" panose="00000700000000000000" pitchFamily="2" charset="-78"/>
              </a:rPr>
              <a:t>کاربرد های عملی </a:t>
            </a:r>
            <a:r>
              <a:rPr lang="en-US" sz="4000" b="1" dirty="0">
                <a:latin typeface="Monotype Corsiva" panose="03010101010201010101" pitchFamily="66" charset="0"/>
                <a:cs typeface="B Titr" panose="00000700000000000000" pitchFamily="2" charset="-78"/>
              </a:rPr>
              <a:t>Data Mining</a:t>
            </a:r>
            <a:endParaRPr lang="fa-IR" sz="3600" dirty="0">
              <a:cs typeface="B Titr" panose="00000700000000000000" pitchFamily="2" charset="-78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88BE2E42-F276-9F8B-8B18-E2E1533D818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690780" y="2562698"/>
            <a:ext cx="8810425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S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داده‌کاوی تقریباً در تمام </a:t>
            </a:r>
            <a:r>
              <a:rPr kumimoji="0" lang="ar-SA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صنایع </a:t>
            </a:r>
            <a:r>
              <a:rPr kumimoji="0" lang="ar-S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استفاده می‌شود</a:t>
            </a: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R="0" lvl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SA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هدف: تصمیم‌گیری هوشمند، افزایش سود، کاهش خطا</a:t>
            </a:r>
            <a:r>
              <a:rPr kumimoji="0" lang="fa-IR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 </a:t>
            </a:r>
            <a:r>
              <a:rPr kumimoji="0" lang="fa-IR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و</a:t>
            </a:r>
            <a:r>
              <a:rPr kumimoji="0" lang="ar-S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 </a:t>
            </a:r>
            <a:r>
              <a:rPr kumimoji="0" lang="ar-SA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پیش‌بینی </a:t>
            </a:r>
            <a:r>
              <a:rPr kumimoji="0" lang="ar-SA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دقیق آینده</a:t>
            </a: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R="0" lvl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SA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در ادامه چند نمونه پرکاربرد در دنیای واقعی ارائه می‌شود</a:t>
            </a: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pic>
        <p:nvPicPr>
          <p:cNvPr id="5" name="Picture 4" descr="How Data Mining can help Organizations as well as Startups?">
            <a:extLst>
              <a:ext uri="{FF2B5EF4-FFF2-40B4-BE49-F238E27FC236}">
                <a16:creationId xmlns:a16="http://schemas.microsoft.com/office/drawing/2014/main" id="{9D8A68C3-8CB3-BBA7-AE26-342ED9C79C6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85382" y="4234286"/>
            <a:ext cx="4021222" cy="230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3110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44A526-11D3-E09E-1C2D-AB47656CD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1CB9A1DD-E125-1D6B-A3E9-D0582645C578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2B38BCE9-28A9-C22F-5608-85C086B79D99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113FDD0C-F3F3-B580-3986-D223F8E4BF86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74ADD0FA-6409-E52F-97D5-D2638C121AE4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D76AFF24-16F7-7D4E-5DF1-A411F0FA559B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1AED4077-78AA-390D-0E7E-1C2E0989EC07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5" action="ppaction://hlinksldjump"/>
            <a:extLst>
              <a:ext uri="{FF2B5EF4-FFF2-40B4-BE49-F238E27FC236}">
                <a16:creationId xmlns:a16="http://schemas.microsoft.com/office/drawing/2014/main" id="{BE14BB07-5608-7B0C-1966-EFBC6AB6AA52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6" action="ppaction://hlinksldjump"/>
            <a:extLst>
              <a:ext uri="{FF2B5EF4-FFF2-40B4-BE49-F238E27FC236}">
                <a16:creationId xmlns:a16="http://schemas.microsoft.com/office/drawing/2014/main" id="{4F27B507-7E8E-BCC9-5F5D-E8F155439A6F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96C46244-8759-E298-28C8-45BCD3CC5737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836C827-94A3-8944-CA0D-425D1C22D900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D41AD7B0-B38E-20D1-7FCD-9FB21F1C581B}"/>
              </a:ext>
            </a:extLst>
          </p:cNvPr>
          <p:cNvSpPr txBox="1">
            <a:spLocks/>
          </p:cNvSpPr>
          <p:nvPr/>
        </p:nvSpPr>
        <p:spPr>
          <a:xfrm>
            <a:off x="1981067" y="1155496"/>
            <a:ext cx="8229855" cy="100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3600" b="1" dirty="0">
                <a:latin typeface="Monotype Corsiva" panose="03010101010201010101" pitchFamily="66" charset="0"/>
                <a:cs typeface="B Titr" panose="00000700000000000000" pitchFamily="2" charset="-78"/>
              </a:rPr>
              <a:t>کاربرد در تجارت الکترونیک</a:t>
            </a:r>
            <a:endParaRPr lang="fa-IR" sz="3200" dirty="0">
              <a:cs typeface="B Titr" panose="00000700000000000000" pitchFamily="2" charset="-78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8450FED7-2304-72B9-0429-F354E42FE5A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190359" y="2474989"/>
            <a:ext cx="5811270" cy="4072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تحلیل سبد خرید مشتریان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پیشنهاد محصول بر اساس رفتار خرید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تشخیص کاربران در معرض ترک خرید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پیش‌بینی فروش آینده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endParaRPr lang="fa-IR" dirty="0">
              <a:cs typeface="B Nazanin" panose="00000400000000000000" pitchFamily="2" charset="-78"/>
            </a:endParaRPr>
          </a:p>
          <a:p>
            <a:pPr algn="r">
              <a:buNone/>
            </a:pPr>
            <a:r>
              <a:rPr lang="fa-IR" sz="2300" b="1" dirty="0">
                <a:cs typeface="B Nazanin" panose="00000400000000000000" pitchFamily="2" charset="-78"/>
              </a:rPr>
              <a:t>مثال واقعی – آمازون: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sz="2200" dirty="0">
                <a:cs typeface="B Nazanin" panose="00000400000000000000" pitchFamily="2" charset="-78"/>
              </a:rPr>
              <a:t>با تحلیل تاریخچه خرید، محصولات مرتبط را پیشنهاد می‌کند.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sz="2200" dirty="0">
                <a:cs typeface="B Nazanin" panose="00000400000000000000" pitchFamily="2" charset="-78"/>
              </a:rPr>
              <a:t>باعث می‌شود بسیاری از خریدها</a:t>
            </a:r>
            <a:r>
              <a:rPr lang="en-US" sz="2200" dirty="0">
                <a:cs typeface="B Nazanin" panose="00000400000000000000" pitchFamily="2" charset="-78"/>
              </a:rPr>
              <a:t> </a:t>
            </a:r>
            <a:r>
              <a:rPr lang="fa-IR" sz="2200">
                <a:cs typeface="B Nazanin" panose="00000400000000000000" pitchFamily="2" charset="-78"/>
              </a:rPr>
              <a:t> </a:t>
            </a:r>
            <a:r>
              <a:rPr lang="fa-IR" sz="2200" i="1" dirty="0">
                <a:cs typeface="B Nazanin" panose="00000400000000000000" pitchFamily="2" charset="-78"/>
              </a:rPr>
              <a:t>افزوده‌شده</a:t>
            </a:r>
            <a:r>
              <a:rPr lang="en-US" sz="2000" i="1" dirty="0">
                <a:latin typeface="Segoe UI" panose="020B0502040204020203" pitchFamily="34" charset="0"/>
                <a:cs typeface="Segoe UI" panose="020B0502040204020203" pitchFamily="34" charset="0"/>
              </a:rPr>
              <a:t>(Add-on)</a:t>
            </a:r>
            <a:r>
              <a:rPr lang="fa-IR" sz="2000" i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fa-IR" sz="2200" dirty="0">
                <a:cs typeface="B Nazanin" panose="00000400000000000000" pitchFamily="2" charset="-78"/>
              </a:rPr>
              <a:t>باشند.</a:t>
            </a:r>
          </a:p>
          <a:p>
            <a:pPr marR="0" lvl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500990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F24DD7-7607-18FD-D9DB-38AF04CE4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13A58B9A-421E-5839-4339-246F6FA667BC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9EF0E5F5-D023-ABE1-A147-50176EB6803A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7C823C84-C4A5-904A-70F3-DE0B55E657A9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79FAD1A0-946E-E591-9722-36578E3D73D7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2B728A93-8220-1E0D-CA7D-57AA3045CD77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EFA06E28-D3C8-CFF3-73E0-196B9BAAA788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5" action="ppaction://hlinksldjump"/>
            <a:extLst>
              <a:ext uri="{FF2B5EF4-FFF2-40B4-BE49-F238E27FC236}">
                <a16:creationId xmlns:a16="http://schemas.microsoft.com/office/drawing/2014/main" id="{AA95E15D-88C9-F362-BB24-E2A0510C8519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6" action="ppaction://hlinksldjump"/>
            <a:extLst>
              <a:ext uri="{FF2B5EF4-FFF2-40B4-BE49-F238E27FC236}">
                <a16:creationId xmlns:a16="http://schemas.microsoft.com/office/drawing/2014/main" id="{E3ED5ADB-1448-C238-583F-391711822B78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9A832DA-916B-FD31-5153-61574EF0D65D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452F863-8516-116B-6C08-8B4D667D118E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0C69971E-D961-A870-5B4F-CF1FD36C2A93}"/>
              </a:ext>
            </a:extLst>
          </p:cNvPr>
          <p:cNvSpPr txBox="1">
            <a:spLocks/>
          </p:cNvSpPr>
          <p:nvPr/>
        </p:nvSpPr>
        <p:spPr>
          <a:xfrm>
            <a:off x="1981067" y="1155496"/>
            <a:ext cx="8229855" cy="100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3600" b="1" dirty="0">
                <a:latin typeface="Monotype Corsiva" panose="03010101010201010101" pitchFamily="66" charset="0"/>
                <a:cs typeface="B Titr" panose="00000700000000000000" pitchFamily="2" charset="-78"/>
              </a:rPr>
              <a:t>کاربرد در سرویس‌های محتوایی</a:t>
            </a:r>
            <a:endParaRPr lang="fa-IR" sz="3200" dirty="0">
              <a:cs typeface="B Titr" panose="00000700000000000000" pitchFamily="2" charset="-78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14A7522B-8DBD-9057-3535-E4936702CC2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352020" y="2932740"/>
            <a:ext cx="7487947" cy="2694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پیشنهاد سریال و فیلم بر اساس سابقه تماشا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یافتن سلیقه کاربر با تحلیل الگوهای تماشا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دسته‌بندی کاربران برای شخصی‌سازی تجربه</a:t>
            </a:r>
            <a:endParaRPr lang="en-US" dirty="0">
              <a:cs typeface="B Nazanin" panose="00000400000000000000" pitchFamily="2" charset="-78"/>
            </a:endParaRPr>
          </a:p>
          <a:p>
            <a:pPr marL="342900" indent="-342900" algn="r">
              <a:buFont typeface="Arial" panose="020B0604020202020204" pitchFamily="34" charset="0"/>
              <a:buChar char="•"/>
            </a:pPr>
            <a:endParaRPr lang="fa-IR" dirty="0">
              <a:cs typeface="B Nazanin" panose="00000400000000000000" pitchFamily="2" charset="-78"/>
            </a:endParaRPr>
          </a:p>
          <a:p>
            <a:pPr algn="r">
              <a:buNone/>
            </a:pPr>
            <a:r>
              <a:rPr lang="fa-IR" sz="2300" b="1" dirty="0">
                <a:cs typeface="B Nazanin" panose="00000400000000000000" pitchFamily="2" charset="-78"/>
              </a:rPr>
              <a:t>مثال واقعی – نتفلیکس:</a:t>
            </a:r>
            <a:endParaRPr lang="fa-IR" sz="2300" dirty="0">
              <a:cs typeface="B Nazanin" panose="00000400000000000000" pitchFamily="2" charset="-78"/>
            </a:endParaRPr>
          </a:p>
          <a:p>
            <a:pPr algn="r"/>
            <a:r>
              <a:rPr lang="fa-IR" sz="2200" dirty="0">
                <a:cs typeface="B Nazanin" panose="00000400000000000000" pitchFamily="2" charset="-78"/>
              </a:rPr>
              <a:t>با تحلیل زمان تماشا، توقف‌ها و نوع ژانر مورد علاقه، محتواهای مشابه پیشنهاد می‌دهد.</a:t>
            </a:r>
          </a:p>
        </p:txBody>
      </p:sp>
    </p:spTree>
    <p:extLst>
      <p:ext uri="{BB962C8B-B14F-4D97-AF65-F5344CB8AC3E}">
        <p14:creationId xmlns:p14="http://schemas.microsoft.com/office/powerpoint/2010/main" val="34188781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AC0A9E-9F6D-E6ED-005F-27833CF34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4BF21C33-6E62-83D7-F1EA-A51CD8E8D17A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BBE52CC8-9F4D-DFA2-025B-8261482B238E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F953FA0B-44A0-02FE-95C9-E754DEAC664D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E7C8404B-3672-EE88-2C6E-90365812655E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1517D907-9013-DAE9-C003-CC78230011E8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D7083DEF-B653-16F2-ED4B-D6F4840A214D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5" action="ppaction://hlinksldjump"/>
            <a:extLst>
              <a:ext uri="{FF2B5EF4-FFF2-40B4-BE49-F238E27FC236}">
                <a16:creationId xmlns:a16="http://schemas.microsoft.com/office/drawing/2014/main" id="{9C9EFF08-1B64-5AC1-BA06-021B4DCF9CF7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6" action="ppaction://hlinksldjump"/>
            <a:extLst>
              <a:ext uri="{FF2B5EF4-FFF2-40B4-BE49-F238E27FC236}">
                <a16:creationId xmlns:a16="http://schemas.microsoft.com/office/drawing/2014/main" id="{70B29CAD-321B-51EF-7115-4DA98E4973C8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91640B3F-8B18-6068-0B36-F1777CCB532C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B0FA461-DA8A-C107-FD49-7C2ED635BEFB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88FFDB23-BC9E-F3E8-658F-E6F1663D24DC}"/>
              </a:ext>
            </a:extLst>
          </p:cNvPr>
          <p:cNvSpPr txBox="1">
            <a:spLocks/>
          </p:cNvSpPr>
          <p:nvPr/>
        </p:nvSpPr>
        <p:spPr>
          <a:xfrm>
            <a:off x="1981067" y="1155496"/>
            <a:ext cx="8229855" cy="100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3600" b="1" dirty="0">
                <a:latin typeface="Monotype Corsiva" panose="03010101010201010101" pitchFamily="66" charset="0"/>
                <a:cs typeface="B Titr" panose="00000700000000000000" pitchFamily="2" charset="-78"/>
              </a:rPr>
              <a:t>کاربرد در بخش مالی</a:t>
            </a:r>
            <a:endParaRPr lang="fa-IR" sz="3200" dirty="0">
              <a:cs typeface="B Titr" panose="00000700000000000000" pitchFamily="2" charset="-78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C5E81E47-73B7-2486-C97E-E12611642F2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039435" y="2923688"/>
            <a:ext cx="8113118" cy="2694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تشخیص تراکنش‌های مشکوک و تقلبی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پیش‌بینی ریسک و اعتبار کاربران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تحلیل رفتار مشتریان بانکی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شناسایی مشتریانی که احتمال ترک بانک دارند</a:t>
            </a:r>
          </a:p>
          <a:p>
            <a:pPr algn="r"/>
            <a:r>
              <a:rPr lang="fa-IR" sz="2300" b="1" dirty="0">
                <a:cs typeface="B Nazanin" panose="00000400000000000000" pitchFamily="2" charset="-78"/>
              </a:rPr>
              <a:t>مثال واقعی:</a:t>
            </a:r>
            <a:endParaRPr lang="fa-IR" sz="2300" dirty="0">
              <a:cs typeface="B Nazanin" panose="00000400000000000000" pitchFamily="2" charset="-78"/>
            </a:endParaRPr>
          </a:p>
          <a:p>
            <a:pPr algn="r"/>
            <a:r>
              <a:rPr lang="fa-IR" sz="2200" dirty="0">
                <a:cs typeface="B Nazanin" panose="00000400000000000000" pitchFamily="2" charset="-78"/>
              </a:rPr>
              <a:t>بانک‌ها با الگوریتم‌های تشخیص تقلب، تراکنش‌های غیرعادی را در چند ثانیه مسدود می‌کنند.</a:t>
            </a:r>
          </a:p>
        </p:txBody>
      </p:sp>
    </p:spTree>
    <p:extLst>
      <p:ext uri="{BB962C8B-B14F-4D97-AF65-F5344CB8AC3E}">
        <p14:creationId xmlns:p14="http://schemas.microsoft.com/office/powerpoint/2010/main" val="11667594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46FE89-D1DE-71A1-1CAE-F105FF590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32475043-0A9E-E3ED-C63E-3BA2EEC50135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36355323-80CB-ECD8-3C69-3A38E956B136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41EBEA22-CEEE-78D1-5031-D91CDB9163F5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3DF2660B-A5CE-5035-5816-0BAA57286A48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FC44E5B0-33FE-2C3E-93B9-7C148FF8B966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36A0EE9E-BE49-5956-BFAC-87E785ED8EE6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5" action="ppaction://hlinksldjump"/>
            <a:extLst>
              <a:ext uri="{FF2B5EF4-FFF2-40B4-BE49-F238E27FC236}">
                <a16:creationId xmlns:a16="http://schemas.microsoft.com/office/drawing/2014/main" id="{3982E51D-7A59-04B3-7764-5D1C2F3F824A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6" action="ppaction://hlinksldjump"/>
            <a:extLst>
              <a:ext uri="{FF2B5EF4-FFF2-40B4-BE49-F238E27FC236}">
                <a16:creationId xmlns:a16="http://schemas.microsoft.com/office/drawing/2014/main" id="{8E4EFB1F-01B9-C8E3-BD85-9215B7AE3D9B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23BC7E4-5CAB-8A96-38DA-7918D43F32E1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1C5C318-F51A-BEF4-2B4C-395782A451CB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81FCC1F3-113B-E904-82D3-CF7B4EDDC5DF}"/>
              </a:ext>
            </a:extLst>
          </p:cNvPr>
          <p:cNvSpPr txBox="1">
            <a:spLocks/>
          </p:cNvSpPr>
          <p:nvPr/>
        </p:nvSpPr>
        <p:spPr>
          <a:xfrm>
            <a:off x="1981067" y="1155496"/>
            <a:ext cx="8229855" cy="100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3600" b="1" dirty="0">
                <a:latin typeface="Monotype Corsiva" panose="03010101010201010101" pitchFamily="66" charset="0"/>
                <a:cs typeface="B Titr" panose="00000700000000000000" pitchFamily="2" charset="-78"/>
              </a:rPr>
              <a:t>کاربرد در حوزه سلامت</a:t>
            </a:r>
            <a:endParaRPr lang="fa-IR" sz="3200" dirty="0">
              <a:cs typeface="B Titr" panose="00000700000000000000" pitchFamily="2" charset="-78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886EBE28-0E76-9DF3-DA1A-D145837B006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846546" y="2923688"/>
            <a:ext cx="6429966" cy="2694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پیش‌بینی بیماری‌ها بر اساس علائم و سابقه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تحلیل داده‌های بزرگ بیمارستانی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کمک به تشخیص زودهنگام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کاهش خطاهای انسانی</a:t>
            </a:r>
          </a:p>
          <a:p>
            <a:pPr algn="r">
              <a:buNone/>
            </a:pPr>
            <a:r>
              <a:rPr lang="fa-IR" sz="2300" b="1" dirty="0">
                <a:cs typeface="B Nazanin" panose="00000400000000000000" pitchFamily="2" charset="-78"/>
              </a:rPr>
              <a:t>مثال</a:t>
            </a:r>
            <a:r>
              <a:rPr lang="en-US" sz="2300" b="1" dirty="0">
                <a:cs typeface="B Nazanin" panose="00000400000000000000" pitchFamily="2" charset="-78"/>
              </a:rPr>
              <a:t> </a:t>
            </a:r>
            <a:r>
              <a:rPr lang="fa-IR" sz="2300" b="1" dirty="0">
                <a:cs typeface="B Nazanin" panose="00000400000000000000" pitchFamily="2" charset="-78"/>
              </a:rPr>
              <a:t>واقعی:</a:t>
            </a:r>
            <a:endParaRPr lang="fa-IR" sz="2300" dirty="0">
              <a:cs typeface="B Nazanin" panose="00000400000000000000" pitchFamily="2" charset="-78"/>
            </a:endParaRPr>
          </a:p>
          <a:p>
            <a:pPr algn="r"/>
            <a:r>
              <a:rPr lang="fa-IR" sz="2200" dirty="0">
                <a:cs typeface="B Nazanin" panose="00000400000000000000" pitchFamily="2" charset="-78"/>
              </a:rPr>
              <a:t>مدل‌هایی که احتمال ابتلا به دیابت یا بیماری قلبی را پیش‌بینی می ‌کنند.</a:t>
            </a:r>
          </a:p>
        </p:txBody>
      </p:sp>
    </p:spTree>
    <p:extLst>
      <p:ext uri="{BB962C8B-B14F-4D97-AF65-F5344CB8AC3E}">
        <p14:creationId xmlns:p14="http://schemas.microsoft.com/office/powerpoint/2010/main" val="11157273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7E5500-5569-E049-1DFA-1DD6CDD37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85942D9E-AE70-21B5-9749-16FAFAE50B04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DE6BD47A-FFBE-8BA3-B988-2C3E0DE9D2B8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1673C147-10B1-E860-B339-4A47392393E2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44737D19-A05C-3535-AE7B-AD883BFE664C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5827D9D8-EA0A-E61F-B304-D5028C0A6C41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B0B4D298-AB05-4186-F46C-723643CFB727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5" action="ppaction://hlinksldjump"/>
            <a:extLst>
              <a:ext uri="{FF2B5EF4-FFF2-40B4-BE49-F238E27FC236}">
                <a16:creationId xmlns:a16="http://schemas.microsoft.com/office/drawing/2014/main" id="{91395CAD-6F05-4BAB-3E6F-6CBF3364B6FE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6" action="ppaction://hlinksldjump"/>
            <a:extLst>
              <a:ext uri="{FF2B5EF4-FFF2-40B4-BE49-F238E27FC236}">
                <a16:creationId xmlns:a16="http://schemas.microsoft.com/office/drawing/2014/main" id="{45BCB7A6-616E-419D-CA83-2E4B55C4DB13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8E3BAB1-6B43-235C-9330-F29C26CC852B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D5849E6-4995-0592-2E00-B78529170104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D29AC596-D048-0CF8-C617-26C58E7B8A4C}"/>
              </a:ext>
            </a:extLst>
          </p:cNvPr>
          <p:cNvSpPr txBox="1">
            <a:spLocks/>
          </p:cNvSpPr>
          <p:nvPr/>
        </p:nvSpPr>
        <p:spPr>
          <a:xfrm>
            <a:off x="1981067" y="1164827"/>
            <a:ext cx="8229855" cy="81778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3600" b="1" dirty="0">
                <a:latin typeface="Monotype Corsiva" panose="03010101010201010101" pitchFamily="66" charset="0"/>
                <a:cs typeface="B Titr" panose="00000700000000000000" pitchFamily="2" charset="-78"/>
              </a:rPr>
              <a:t>نمونه واقعی: پیشنهاد محصول مشابه</a:t>
            </a:r>
            <a:endParaRPr lang="fa-IR" sz="3200" dirty="0">
              <a:cs typeface="B Titr" panose="00000700000000000000" pitchFamily="2" charset="-78"/>
            </a:endParaRPr>
          </a:p>
        </p:txBody>
      </p:sp>
      <p:pic>
        <p:nvPicPr>
          <p:cNvPr id="16" name="Picture 15" descr="A screen shot of a computer program">
            <a:extLst>
              <a:ext uri="{FF2B5EF4-FFF2-40B4-BE49-F238E27FC236}">
                <a16:creationId xmlns:a16="http://schemas.microsoft.com/office/drawing/2014/main" id="{89153739-C2DA-441B-B442-3F0DB71F1E0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78" y="2161059"/>
            <a:ext cx="6133767" cy="438632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60E2557-B7BF-2D81-6D04-EAF2DDF5EE78}"/>
              </a:ext>
            </a:extLst>
          </p:cNvPr>
          <p:cNvSpPr txBox="1"/>
          <p:nvPr/>
        </p:nvSpPr>
        <p:spPr>
          <a:xfrm>
            <a:off x="7705432" y="3200060"/>
            <a:ext cx="269803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400" dirty="0">
                <a:cs typeface="B Nazanin" panose="00000400000000000000" pitchFamily="2" charset="-78"/>
              </a:rPr>
              <a:t>خروجی کد:</a:t>
            </a:r>
          </a:p>
          <a:p>
            <a:pPr algn="ctr"/>
            <a:endParaRPr lang="fa-IR" sz="2400" dirty="0">
              <a:cs typeface="B Nazanin" panose="00000400000000000000" pitchFamily="2" charset="-78"/>
            </a:endParaRPr>
          </a:p>
          <a:p>
            <a:r>
              <a:rPr lang="en-US" sz="2400" dirty="0">
                <a:solidFill>
                  <a:srgbClr val="002060"/>
                </a:solidFill>
                <a:cs typeface="B Nazanin" panose="00000400000000000000" pitchFamily="2" charset="-78"/>
              </a:rPr>
              <a:t>Similar to</a:t>
            </a:r>
            <a:r>
              <a:rPr lang="en-US" sz="2400">
                <a:cs typeface="B Nazanin" panose="00000400000000000000" pitchFamily="2" charset="-78"/>
              </a:rPr>
              <a:t> </a:t>
            </a:r>
            <a:r>
              <a:rPr lang="en-US" sz="240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'Laptop'</a:t>
            </a:r>
            <a:r>
              <a:rPr lang="en-US" sz="2400">
                <a:solidFill>
                  <a:srgbClr val="002060"/>
                </a:solidFill>
                <a:cs typeface="B Nazanin" panose="00000400000000000000" pitchFamily="2" charset="-78"/>
              </a:rPr>
              <a:t>:</a:t>
            </a:r>
            <a:endParaRPr lang="en-US" sz="2400" dirty="0">
              <a:solidFill>
                <a:srgbClr val="002060"/>
              </a:solidFill>
              <a:cs typeface="B Nazanin" panose="00000400000000000000" pitchFamily="2" charset="-78"/>
            </a:endParaRPr>
          </a:p>
          <a:p>
            <a:r>
              <a:rPr lang="en-US" sz="2400">
                <a:solidFill>
                  <a:srgbClr val="C00000"/>
                </a:solidFill>
                <a:cs typeface="B Nazanin" panose="00000400000000000000" pitchFamily="2" charset="-78"/>
              </a:rPr>
              <a:t>Keyboard     </a:t>
            </a:r>
            <a:r>
              <a:rPr lang="fa-IR" sz="2400">
                <a:solidFill>
                  <a:srgbClr val="C00000"/>
                </a:solidFill>
                <a:cs typeface="B Nazanin" panose="00000400000000000000" pitchFamily="2" charset="-78"/>
              </a:rPr>
              <a:t>     </a:t>
            </a:r>
            <a:r>
              <a:rPr lang="en-US" sz="2400" dirty="0">
                <a:solidFill>
                  <a:srgbClr val="C00000"/>
                </a:solidFill>
                <a:cs typeface="B Nazanin" panose="00000400000000000000" pitchFamily="2" charset="-78"/>
              </a:rPr>
              <a:t>0.66</a:t>
            </a:r>
          </a:p>
          <a:p>
            <a:r>
              <a:rPr lang="en-US" sz="2400">
                <a:solidFill>
                  <a:srgbClr val="C00000"/>
                </a:solidFill>
                <a:cs typeface="B Nazanin" panose="00000400000000000000" pitchFamily="2" charset="-78"/>
              </a:rPr>
              <a:t>Headphone   </a:t>
            </a:r>
            <a:r>
              <a:rPr lang="fa-IR" sz="2400">
                <a:solidFill>
                  <a:srgbClr val="C00000"/>
                </a:solidFill>
                <a:cs typeface="B Nazanin" panose="00000400000000000000" pitchFamily="2" charset="-78"/>
              </a:rPr>
              <a:t> </a:t>
            </a:r>
            <a:r>
              <a:rPr lang="en-US" sz="2400">
                <a:solidFill>
                  <a:srgbClr val="C00000"/>
                </a:solidFill>
                <a:cs typeface="B Nazanin" panose="00000400000000000000" pitchFamily="2" charset="-78"/>
              </a:rPr>
              <a:t> </a:t>
            </a:r>
            <a:r>
              <a:rPr lang="fa-IR" sz="2400">
                <a:solidFill>
                  <a:srgbClr val="C00000"/>
                </a:solidFill>
                <a:cs typeface="B Nazanin" panose="00000400000000000000" pitchFamily="2" charset="-78"/>
              </a:rPr>
              <a:t> </a:t>
            </a:r>
            <a:r>
              <a:rPr lang="en-US" sz="2400" dirty="0">
                <a:solidFill>
                  <a:srgbClr val="C00000"/>
                </a:solidFill>
                <a:cs typeface="B Nazanin" panose="00000400000000000000" pitchFamily="2" charset="-78"/>
              </a:rPr>
              <a:t>0.40</a:t>
            </a:r>
          </a:p>
          <a:p>
            <a:r>
              <a:rPr lang="en-US" sz="2400">
                <a:solidFill>
                  <a:srgbClr val="C00000"/>
                </a:solidFill>
                <a:cs typeface="B Nazanin" panose="00000400000000000000" pitchFamily="2" charset="-78"/>
              </a:rPr>
              <a:t>Mouse        </a:t>
            </a:r>
            <a:r>
              <a:rPr lang="fa-IR" sz="2400">
                <a:solidFill>
                  <a:srgbClr val="C00000"/>
                </a:solidFill>
                <a:cs typeface="B Nazanin" panose="00000400000000000000" pitchFamily="2" charset="-78"/>
              </a:rPr>
              <a:t>      </a:t>
            </a:r>
            <a:r>
              <a:rPr lang="en-US" sz="2400">
                <a:solidFill>
                  <a:srgbClr val="C00000"/>
                </a:solidFill>
                <a:cs typeface="B Nazanin" panose="00000400000000000000" pitchFamily="2" charset="-78"/>
              </a:rPr>
              <a:t>0.33</a:t>
            </a:r>
            <a:endParaRPr lang="en-US" sz="2400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767910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FD52FF-C743-CD7B-0546-F4F73641F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F6363D7-857B-058F-26DA-0B7E3EE249CE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619719B2-7275-5553-52D5-05D5001632A6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953BC038-2170-DAAF-6D44-731F2D4EAADE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52AC2A8B-06C4-E099-71E6-A72C139AE788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95ABC3B3-5182-DCAD-50A2-E9BFF76288D9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74152778-AF07-6597-C73F-1516C5029CB2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5" action="ppaction://hlinksldjump"/>
            <a:extLst>
              <a:ext uri="{FF2B5EF4-FFF2-40B4-BE49-F238E27FC236}">
                <a16:creationId xmlns:a16="http://schemas.microsoft.com/office/drawing/2014/main" id="{A6594D8C-3C7E-1D3F-A83F-4C307A372910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6" action="ppaction://hlinksldjump"/>
            <a:extLst>
              <a:ext uri="{FF2B5EF4-FFF2-40B4-BE49-F238E27FC236}">
                <a16:creationId xmlns:a16="http://schemas.microsoft.com/office/drawing/2014/main" id="{631B5B68-423D-5E1F-C1BA-AB8E819C2FB8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C01E657B-E241-F67B-727C-04EF4F691FAE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4E994CC-374C-8C02-0C9C-E30975412722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896D980A-58AE-3AAC-4D8A-24D5A668C65B}"/>
              </a:ext>
            </a:extLst>
          </p:cNvPr>
          <p:cNvSpPr txBox="1">
            <a:spLocks/>
          </p:cNvSpPr>
          <p:nvPr/>
        </p:nvSpPr>
        <p:spPr>
          <a:xfrm>
            <a:off x="1981071" y="1023739"/>
            <a:ext cx="8229855" cy="100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3200" b="1" dirty="0">
                <a:latin typeface="Monotype Corsiva" panose="03010101010201010101" pitchFamily="66" charset="0"/>
                <a:cs typeface="B Titr" panose="00000700000000000000" pitchFamily="2" charset="-78"/>
              </a:rPr>
              <a:t>منابع /</a:t>
            </a:r>
            <a:r>
              <a:rPr lang="fa-IR" sz="3600" b="1" dirty="0">
                <a:latin typeface="Monotype Corsiva" panose="03010101010201010101" pitchFamily="66" charset="0"/>
                <a:cs typeface="B Titr" panose="00000700000000000000" pitchFamily="2" charset="-78"/>
              </a:rPr>
              <a:t> </a:t>
            </a:r>
            <a:r>
              <a:rPr lang="en-US" altLang="en-US" sz="3600" b="1" dirty="0">
                <a:latin typeface="Monotype Corsiva" panose="03010101010201010101" pitchFamily="66" charset="0"/>
              </a:rPr>
              <a:t>References</a:t>
            </a:r>
            <a:endParaRPr lang="fa-IR" sz="3200" b="1" dirty="0">
              <a:latin typeface="Monotype Corsiva" panose="03010101010201010101" pitchFamily="66" charset="0"/>
              <a:cs typeface="B Titr" panose="00000700000000000000" pitchFamily="2" charset="-78"/>
            </a:endParaRPr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65A74E26-E058-487D-49E1-B0EE063B060E}"/>
              </a:ext>
            </a:extLst>
          </p:cNvPr>
          <p:cNvSpPr txBox="1">
            <a:spLocks noChangeArrowheads="1"/>
          </p:cNvSpPr>
          <p:nvPr/>
        </p:nvSpPr>
        <p:spPr>
          <a:xfrm>
            <a:off x="1981071" y="2415086"/>
            <a:ext cx="8229600" cy="3419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 rtl="0">
              <a:lnSpc>
                <a:spcPct val="150000"/>
              </a:lnSpc>
              <a:buClr>
                <a:srgbClr val="22685B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Georgia" panose="02040502050405020303" pitchFamily="18" charset="0"/>
              </a:rPr>
              <a:t>Data Mining Concepts and Techniques - Jiawei Han and Micheline Kamber (2003)</a:t>
            </a:r>
          </a:p>
          <a:p>
            <a:pPr marL="285750" indent="-285750" algn="l" rtl="0">
              <a:lnSpc>
                <a:spcPct val="150000"/>
              </a:lnSpc>
              <a:buClr>
                <a:srgbClr val="22685B"/>
              </a:buClr>
              <a:buFont typeface="Wingdings" panose="05000000000000000000" pitchFamily="2" charset="2"/>
              <a:buChar char="§"/>
            </a:pPr>
            <a:r>
              <a:rPr lang="en-US" altLang="en-US" sz="2000">
                <a:latin typeface="Georgia" panose="02040502050405020303" pitchFamily="18" charset="0"/>
              </a:rPr>
              <a:t>Data Mining Techniques in Customer Churn Prediction</a:t>
            </a:r>
            <a:r>
              <a:rPr lang="fa-IR" altLang="en-US" sz="2000">
                <a:latin typeface="Georgia" panose="02040502050405020303" pitchFamily="18" charset="0"/>
              </a:rPr>
              <a:t> </a:t>
            </a:r>
            <a:r>
              <a:rPr lang="en-US" altLang="en-US" sz="2000" dirty="0">
                <a:latin typeface="Georgia" panose="02040502050405020303" pitchFamily="18" charset="0"/>
              </a:rPr>
              <a:t>- Tsai, C.-F., &amp; Lu, Y.-H. (2010) </a:t>
            </a:r>
          </a:p>
          <a:p>
            <a:pPr marL="285750" indent="-285750" algn="l" rtl="0">
              <a:lnSpc>
                <a:spcPct val="150000"/>
              </a:lnSpc>
              <a:buClr>
                <a:srgbClr val="22685B"/>
              </a:buClr>
              <a:buFont typeface="Wingdings" panose="05000000000000000000" pitchFamily="2" charset="2"/>
              <a:buChar char="§"/>
            </a:pPr>
            <a:r>
              <a:rPr lang="en-US" sz="2000">
                <a:latin typeface="Georgia" panose="02040502050405020303" pitchFamily="18" charset="0"/>
              </a:rPr>
              <a:t>The applications of Data Mining - Masoud Kaviani (2019)</a:t>
            </a:r>
            <a:endParaRPr lang="en-US" sz="2000" dirty="0">
              <a:latin typeface="Georgia" panose="02040502050405020303" pitchFamily="18" charset="0"/>
            </a:endParaRPr>
          </a:p>
          <a:p>
            <a:pPr marL="285750" indent="-285750" algn="l" rtl="0">
              <a:lnSpc>
                <a:spcPct val="150000"/>
              </a:lnSpc>
              <a:buClr>
                <a:srgbClr val="22685B"/>
              </a:buClr>
              <a:buFont typeface="Wingdings" panose="05000000000000000000" pitchFamily="2" charset="2"/>
              <a:buChar char="§"/>
            </a:pPr>
            <a:r>
              <a:rPr lang="en-US" altLang="en-US" sz="2000">
                <a:latin typeface="Georgia" panose="02040502050405020303" pitchFamily="18" charset="0"/>
              </a:rPr>
              <a:t>ChatGPT (OpenAI) - for conceptual support.</a:t>
            </a:r>
            <a:endParaRPr lang="en-US" altLang="en-US" sz="20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963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9C10DE-9D4F-EE58-97EE-791AE3BB1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05032BE4-C8E9-4D0E-EBBF-EF4B02B9C227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8AD37C96-B64B-BE20-E054-CCA0515C806D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B3C4495E-D20A-585E-46E1-5CAD0AE3D752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9E24BAF0-C905-1394-3A57-EA4DFAE28D24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3E33B082-DCB8-7A9C-7FF4-D4FF848E187E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632F2249-B82A-EBD2-CFFD-FDA083105BFE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5" action="ppaction://hlinksldjump"/>
            <a:extLst>
              <a:ext uri="{FF2B5EF4-FFF2-40B4-BE49-F238E27FC236}">
                <a16:creationId xmlns:a16="http://schemas.microsoft.com/office/drawing/2014/main" id="{86D9C03B-5FCD-D111-0B40-2047DDF17439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6" action="ppaction://hlinksldjump"/>
            <a:extLst>
              <a:ext uri="{FF2B5EF4-FFF2-40B4-BE49-F238E27FC236}">
                <a16:creationId xmlns:a16="http://schemas.microsoft.com/office/drawing/2014/main" id="{D81DDA36-2D9C-F8F5-273B-0D25E55FA605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2027929-C00E-EB27-5A5F-3FB48827AECC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DA6B229-E8F7-5C93-3453-ABCE3F474D02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57628B3D-123A-D50B-86A5-89923B7D39BD}"/>
              </a:ext>
            </a:extLst>
          </p:cNvPr>
          <p:cNvSpPr txBox="1">
            <a:spLocks/>
          </p:cNvSpPr>
          <p:nvPr/>
        </p:nvSpPr>
        <p:spPr>
          <a:xfrm>
            <a:off x="3193145" y="1160192"/>
            <a:ext cx="5805706" cy="1088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3600" dirty="0">
                <a:cs typeface="B Titr" panose="00000700000000000000" pitchFamily="2" charset="-78"/>
              </a:rPr>
              <a:t>چرا </a:t>
            </a:r>
            <a:r>
              <a:rPr lang="en-US" sz="4000" b="1" dirty="0">
                <a:latin typeface="Monotype Corsiva" panose="03010101010201010101" pitchFamily="66" charset="0"/>
                <a:cs typeface="B Titr" panose="00000700000000000000" pitchFamily="2" charset="-78"/>
              </a:rPr>
              <a:t>Data Mining</a:t>
            </a:r>
            <a:r>
              <a:rPr lang="fa-IR" sz="3600" b="1">
                <a:latin typeface="Monotype Corsiva" panose="03010101010201010101" pitchFamily="66" charset="0"/>
                <a:cs typeface="B Titr" panose="00000700000000000000" pitchFamily="2" charset="-78"/>
              </a:rPr>
              <a:t> </a:t>
            </a:r>
            <a:r>
              <a:rPr lang="fa-IR" sz="3600" dirty="0">
                <a:cs typeface="B Titr" panose="00000700000000000000" pitchFamily="2" charset="-78"/>
              </a:rPr>
              <a:t>مهم است؟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5BCF715D-C702-330E-C2EF-4471BEC50C3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807373" y="2457001"/>
            <a:ext cx="10577249" cy="376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fa-IR" sz="2800" dirty="0">
                <a:cs typeface="B Nazanin" panose="00000400000000000000" pitchFamily="2" charset="-78"/>
              </a:rPr>
              <a:t>سازمان‌ها حجم عظیمی از داده را ذخیره می‌کنند، اما بدون تحلیل، این داده‌ها هیچ ارزشی ندارند.</a:t>
            </a:r>
          </a:p>
          <a:p>
            <a:pPr algn="r"/>
            <a:r>
              <a:rPr lang="fa-IR" sz="2800" dirty="0">
                <a:cs typeface="B Nazanin" panose="00000400000000000000" pitchFamily="2" charset="-78"/>
              </a:rPr>
              <a:t>داده‌کاوی کمک می‌کند: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sz="2400" dirty="0">
                <a:cs typeface="B Nazanin" panose="00000400000000000000" pitchFamily="2" charset="-78"/>
              </a:rPr>
              <a:t>افزایش بهره‌وری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sz="2400" dirty="0">
                <a:cs typeface="B Nazanin" panose="00000400000000000000" pitchFamily="2" charset="-78"/>
              </a:rPr>
              <a:t>کاهش هزینه‌ها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sz="2400" dirty="0">
                <a:cs typeface="B Nazanin" panose="00000400000000000000" pitchFamily="2" charset="-78"/>
              </a:rPr>
              <a:t>پیش‌بینی رویدادهای آینده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sz="2400" dirty="0">
                <a:cs typeface="B Nazanin" panose="00000400000000000000" pitchFamily="2" charset="-78"/>
              </a:rPr>
              <a:t>شخصی‌سازی تجربه کاربر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sz="2400" dirty="0">
                <a:cs typeface="B Nazanin" panose="00000400000000000000" pitchFamily="2" charset="-78"/>
              </a:rPr>
              <a:t>شناسایی ناهنجاری‌ها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تصمیم‌گیری‌ها به جای حدس، مبتنی بر داده می‌شود.</a:t>
            </a:r>
          </a:p>
        </p:txBody>
      </p:sp>
    </p:spTree>
    <p:extLst>
      <p:ext uri="{BB962C8B-B14F-4D97-AF65-F5344CB8AC3E}">
        <p14:creationId xmlns:p14="http://schemas.microsoft.com/office/powerpoint/2010/main" val="3925523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4046A7-6FAB-206C-61A7-075166220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3FDC7E63-0260-941C-2564-DC3E28660B1A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AC038B67-319F-C3F7-6714-36A31C2B53C0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ADAD90C7-2487-A9E7-5E76-067362FA5936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B9E2BA2C-F34A-B591-4F63-66ED730602E4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8F2116C4-CEC7-4D80-DF43-2921FB0B3ABF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44D6E659-5BF7-ED04-73A8-5C1E64BC95C0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5" action="ppaction://hlinksldjump"/>
            <a:extLst>
              <a:ext uri="{FF2B5EF4-FFF2-40B4-BE49-F238E27FC236}">
                <a16:creationId xmlns:a16="http://schemas.microsoft.com/office/drawing/2014/main" id="{7BB6B7D5-6FC5-FB33-7596-DC5D8C37BD05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6" action="ppaction://hlinksldjump"/>
            <a:extLst>
              <a:ext uri="{FF2B5EF4-FFF2-40B4-BE49-F238E27FC236}">
                <a16:creationId xmlns:a16="http://schemas.microsoft.com/office/drawing/2014/main" id="{53C441DA-1438-AED8-7464-E228FD0DB62C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AE9063C-2A33-5AA3-0135-CABAFDC36827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C0395CF-87CF-FE70-1AC2-051229FE5010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CEB40D5D-0C11-117C-16FE-446F461CDFE1}"/>
              </a:ext>
            </a:extLst>
          </p:cNvPr>
          <p:cNvSpPr txBox="1">
            <a:spLocks/>
          </p:cNvSpPr>
          <p:nvPr/>
        </p:nvSpPr>
        <p:spPr>
          <a:xfrm>
            <a:off x="3193145" y="1160192"/>
            <a:ext cx="5805706" cy="1088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3600" dirty="0">
                <a:cs typeface="B Titr" panose="00000700000000000000" pitchFamily="2" charset="-78"/>
              </a:rPr>
              <a:t>اهداف کلیدی </a:t>
            </a:r>
            <a:r>
              <a:rPr lang="en-US" sz="4000" b="1" dirty="0">
                <a:latin typeface="Monotype Corsiva" panose="03010101010201010101" pitchFamily="66" charset="0"/>
                <a:cs typeface="B Titr" panose="00000700000000000000" pitchFamily="2" charset="-78"/>
              </a:rPr>
              <a:t>Data Mining</a:t>
            </a:r>
            <a:endParaRPr lang="fa-IR" sz="3600" dirty="0">
              <a:cs typeface="B Titr" panose="00000700000000000000" pitchFamily="2" charset="-78"/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3B48C9A9-E421-B756-19E2-683346B4B6F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00543" y="2837482"/>
            <a:ext cx="10990910" cy="294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1" dirty="0">
                <a:latin typeface="Monotype Corsiva" panose="03010101010201010101" pitchFamily="66" charset="0"/>
                <a:cs typeface="B Nazanin" panose="00000400000000000000" pitchFamily="2" charset="-78"/>
              </a:rPr>
              <a:t> 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Prediction</a:t>
            </a:r>
            <a:r>
              <a:rPr lang="fa-IR" b="1" dirty="0">
                <a:cs typeface="B Nazanin" panose="00000400000000000000" pitchFamily="2" charset="-78"/>
              </a:rPr>
              <a:t>(پیش‌بینی): </a:t>
            </a:r>
            <a:r>
              <a:rPr lang="fa-IR" dirty="0">
                <a:cs typeface="B Nazanin" panose="00000400000000000000" pitchFamily="2" charset="-78"/>
              </a:rPr>
              <a:t>پیش‌بینی رفتار آینده مانند فروش، ریزش مشتری و تقاضا.</a:t>
            </a:r>
          </a:p>
          <a:p>
            <a:pPr algn="r">
              <a:lnSpc>
                <a:spcPct val="100000"/>
              </a:lnSpc>
            </a:pPr>
            <a:r>
              <a:rPr lang="en-US" b="1" dirty="0">
                <a:latin typeface="Monotype Corsiva" panose="03010101010201010101" pitchFamily="66" charset="0"/>
                <a:cs typeface="B Nazanin" panose="00000400000000000000" pitchFamily="2" charset="-78"/>
              </a:rPr>
              <a:t> 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Clustering</a:t>
            </a:r>
            <a:r>
              <a:rPr lang="fa-IR" b="1" dirty="0">
                <a:cs typeface="B Nazanin" panose="00000400000000000000" pitchFamily="2" charset="-78"/>
              </a:rPr>
              <a:t>(خوشه‌بندی): </a:t>
            </a:r>
            <a:r>
              <a:rPr lang="fa-IR" dirty="0">
                <a:cs typeface="B Nazanin" panose="00000400000000000000" pitchFamily="2" charset="-78"/>
              </a:rPr>
              <a:t>گروه‌بندی داده‌های مشابه بدون برچسب‌های از قبل تعیین‌شده (تقسیم‌بندی مشتریان).</a:t>
            </a:r>
          </a:p>
          <a:p>
            <a:pPr algn="r">
              <a:lnSpc>
                <a:spcPct val="100000"/>
              </a:lnSpc>
            </a:pPr>
            <a:r>
              <a:rPr lang="en-US" b="1" dirty="0">
                <a:latin typeface="Monotype Corsiva" panose="03010101010201010101" pitchFamily="66" charset="0"/>
                <a:cs typeface="B Nazanin" panose="00000400000000000000" pitchFamily="2" charset="-78"/>
              </a:rPr>
              <a:t> 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Classification</a:t>
            </a:r>
            <a:r>
              <a:rPr lang="fa-IR" b="1" dirty="0">
                <a:cs typeface="B Nazanin" panose="00000400000000000000" pitchFamily="2" charset="-78"/>
              </a:rPr>
              <a:t>(طبقه‌بندی): </a:t>
            </a:r>
            <a:r>
              <a:rPr lang="fa-IR" dirty="0">
                <a:cs typeface="B Nazanin" panose="00000400000000000000" pitchFamily="2" charset="-78"/>
              </a:rPr>
              <a:t>قرار دادن داده‌ها در دسته‌های مشخص مانند اسپم / غیر اسپم.</a:t>
            </a:r>
          </a:p>
          <a:p>
            <a:pPr algn="r">
              <a:lnSpc>
                <a:spcPct val="100000"/>
              </a:lnSpc>
            </a:pP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Association Rule Mining</a:t>
            </a:r>
            <a:r>
              <a:rPr lang="fa-IR" b="1" dirty="0">
                <a:cs typeface="B Nazanin" panose="00000400000000000000" pitchFamily="2" charset="-78"/>
              </a:rPr>
              <a:t>(استخراج قوانین وابستگی): </a:t>
            </a:r>
            <a:r>
              <a:rPr lang="fa-IR" dirty="0">
                <a:cs typeface="B Nazanin" panose="00000400000000000000" pitchFamily="2" charset="-78"/>
              </a:rPr>
              <a:t>پیدا کردن رابطه بین اقلام، مثل تحلیل سبد خرید.</a:t>
            </a:r>
          </a:p>
          <a:p>
            <a:pPr algn="r">
              <a:lnSpc>
                <a:spcPct val="100000"/>
              </a:lnSpc>
            </a:pPr>
            <a:r>
              <a:rPr lang="en-US" b="1" dirty="0">
                <a:latin typeface="Monotype Corsiva" panose="03010101010201010101" pitchFamily="66" charset="0"/>
                <a:cs typeface="B Nazanin" panose="00000400000000000000" pitchFamily="2" charset="-78"/>
              </a:rPr>
              <a:t> 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Anomaly Detection</a:t>
            </a:r>
            <a:r>
              <a:rPr lang="fa-IR" b="1" dirty="0">
                <a:cs typeface="B Nazanin" panose="00000400000000000000" pitchFamily="2" charset="-78"/>
              </a:rPr>
              <a:t>(تشخیص ناهنجاری): </a:t>
            </a:r>
            <a:r>
              <a:rPr lang="fa-IR" dirty="0">
                <a:cs typeface="B Nazanin" panose="00000400000000000000" pitchFamily="2" charset="-78"/>
              </a:rPr>
              <a:t>تشخیص رفتار غیرعادی، مثل تراکنش‌های مشکوک.</a:t>
            </a:r>
          </a:p>
          <a:p>
            <a:pPr algn="r">
              <a:lnSpc>
                <a:spcPct val="100000"/>
              </a:lnSpc>
            </a:pPr>
            <a:r>
              <a:rPr lang="en-US" dirty="0">
                <a:latin typeface="Monotype Corsiva" panose="03010101010201010101" pitchFamily="66" charset="0"/>
                <a:cs typeface="B Nazanin" panose="00000400000000000000" pitchFamily="2" charset="-78"/>
              </a:rPr>
              <a:t> 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Pattern Recognition</a:t>
            </a:r>
            <a:r>
              <a:rPr lang="fa-IR" b="1" dirty="0">
                <a:cs typeface="B Nazanin" panose="00000400000000000000" pitchFamily="2" charset="-78"/>
              </a:rPr>
              <a:t>(تشخیص الگو): </a:t>
            </a:r>
            <a:r>
              <a:rPr lang="fa-IR" dirty="0">
                <a:cs typeface="B Nazanin" panose="00000400000000000000" pitchFamily="2" charset="-78"/>
              </a:rPr>
              <a:t>شناسایی رفتارها و روندهای تکرارشونده.</a:t>
            </a:r>
          </a:p>
        </p:txBody>
      </p:sp>
    </p:spTree>
    <p:extLst>
      <p:ext uri="{BB962C8B-B14F-4D97-AF65-F5344CB8AC3E}">
        <p14:creationId xmlns:p14="http://schemas.microsoft.com/office/powerpoint/2010/main" val="199613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8CC6A6-69E2-C583-B5D1-48ED5EB75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E0F159D4-4D2D-71C9-06EC-3C5F29FA19DB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9CD0E3E4-AB1C-D8C1-160A-EE3ADBC2B375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50125728-2B30-2A30-A2DA-8DEC2B950ED7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CB91B323-A347-BAD7-C14F-17E44851E339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6E190A26-5036-9270-14AB-D7E4593EA2A2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00578DF5-58C8-EAB2-8B0E-F9618C0BC18F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5" action="ppaction://hlinksldjump"/>
            <a:extLst>
              <a:ext uri="{FF2B5EF4-FFF2-40B4-BE49-F238E27FC236}">
                <a16:creationId xmlns:a16="http://schemas.microsoft.com/office/drawing/2014/main" id="{2C5F1240-D4D1-D9E8-51A0-C0D09E095CA3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6" action="ppaction://hlinksldjump"/>
            <a:extLst>
              <a:ext uri="{FF2B5EF4-FFF2-40B4-BE49-F238E27FC236}">
                <a16:creationId xmlns:a16="http://schemas.microsoft.com/office/drawing/2014/main" id="{F29FD655-DFB9-3706-B392-1DA34C5EB7F8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C795FB2-3C00-F0E5-2DAB-573319CCF1E0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2AC47D2-239B-B5E1-90A2-D62FA79C3888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06A3FBB2-BC8D-18D6-ED83-AD020583FFC5}"/>
              </a:ext>
            </a:extLst>
          </p:cNvPr>
          <p:cNvSpPr txBox="1">
            <a:spLocks/>
          </p:cNvSpPr>
          <p:nvPr/>
        </p:nvSpPr>
        <p:spPr>
          <a:xfrm>
            <a:off x="728338" y="1772441"/>
            <a:ext cx="10735318" cy="85522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3600" dirty="0">
                <a:cs typeface="B Titr" panose="00000700000000000000" pitchFamily="2" charset="-78"/>
              </a:rPr>
              <a:t>چطور آمازون با داده‌کاوی ۳۵% فروشش را از الگوریتم</a:t>
            </a:r>
            <a:r>
              <a:rPr lang="en-US" sz="4000" b="1" dirty="0">
                <a:latin typeface="Monotype Corsiva" panose="03010101010201010101" pitchFamily="66" charset="0"/>
                <a:cs typeface="B Titr" panose="00000700000000000000" pitchFamily="2" charset="-78"/>
              </a:rPr>
              <a:t>Recommendation</a:t>
            </a:r>
            <a:r>
              <a:rPr lang="en-US" sz="3600">
                <a:cs typeface="B Titr" panose="00000700000000000000" pitchFamily="2" charset="-78"/>
              </a:rPr>
              <a:t> </a:t>
            </a:r>
            <a:r>
              <a:rPr lang="fa-IR" sz="3600">
                <a:cs typeface="B Titr" panose="00000700000000000000" pitchFamily="2" charset="-78"/>
              </a:rPr>
              <a:t> </a:t>
            </a:r>
            <a:r>
              <a:rPr lang="fa-IR" sz="3600" dirty="0">
                <a:cs typeface="B Titr" panose="00000700000000000000" pitchFamily="2" charset="-78"/>
              </a:rPr>
              <a:t>کسب می‌کند؟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D1C77D62-EA6D-5C47-199B-24E3B903EAA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091956" y="3028104"/>
            <a:ext cx="10008080" cy="3005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</a:pPr>
            <a:r>
              <a:rPr lang="fa-IR" sz="2600" dirty="0">
                <a:cs typeface="B Nazanin" panose="00000400000000000000" pitchFamily="2" charset="-78"/>
              </a:rPr>
              <a:t>آمازون از داده‌کاوی برای تحلیل میلیون‌ها رفتار مشتری استفاده می‌کند:</a:t>
            </a:r>
          </a:p>
          <a:p>
            <a:pPr algn="r">
              <a:lnSpc>
                <a:spcPct val="100000"/>
              </a:lnSpc>
            </a:pPr>
            <a:r>
              <a:rPr lang="fa-IR" sz="2500" dirty="0">
                <a:cs typeface="B Nazanin" panose="00000400000000000000" pitchFamily="2" charset="-78"/>
              </a:rPr>
              <a:t>تاریخچه جستجو، کلیک‌ها، خریدها و مدت زمانی که کاربر روی یک کالا می‌ماند</a:t>
            </a:r>
            <a:r>
              <a:rPr lang="fa-IR" sz="2600" dirty="0">
                <a:cs typeface="B Nazanin" panose="00000400000000000000" pitchFamily="2" charset="-78"/>
              </a:rPr>
              <a:t>.</a:t>
            </a:r>
          </a:p>
          <a:p>
            <a:pPr algn="r">
              <a:lnSpc>
                <a:spcPct val="100000"/>
              </a:lnSpc>
            </a:pPr>
            <a:endParaRPr lang="fa-IR" sz="2600" dirty="0">
              <a:cs typeface="B Nazanin" panose="00000400000000000000" pitchFamily="2" charset="-78"/>
            </a:endParaRPr>
          </a:p>
          <a:p>
            <a:pPr algn="r">
              <a:lnSpc>
                <a:spcPct val="100000"/>
              </a:lnSpc>
            </a:pPr>
            <a:r>
              <a:rPr lang="fa-IR" sz="2600" dirty="0">
                <a:cs typeface="B Nazanin" panose="00000400000000000000" pitchFamily="2" charset="-78"/>
              </a:rPr>
              <a:t>سپس با ترکیب روش‌های </a:t>
            </a:r>
            <a:r>
              <a:rPr lang="fa-IR" sz="2600" u="sng" dirty="0">
                <a:cs typeface="B Nazanin" panose="00000400000000000000" pitchFamily="2" charset="-78"/>
              </a:rPr>
              <a:t>قوانین وابستگی</a:t>
            </a:r>
            <a:r>
              <a:rPr lang="fa-IR" sz="2600" dirty="0">
                <a:cs typeface="B Nazanin" panose="00000400000000000000" pitchFamily="2" charset="-78"/>
              </a:rPr>
              <a:t>، </a:t>
            </a:r>
            <a:r>
              <a:rPr lang="fa-IR" sz="2600" u="sng" dirty="0">
                <a:cs typeface="B Nazanin" panose="00000400000000000000" pitchFamily="2" charset="-78"/>
              </a:rPr>
              <a:t>خوشه‌بندی</a:t>
            </a:r>
            <a:r>
              <a:rPr lang="fa-IR" sz="2600" dirty="0">
                <a:cs typeface="B Nazanin" panose="00000400000000000000" pitchFamily="2" charset="-78"/>
              </a:rPr>
              <a:t> و </a:t>
            </a:r>
            <a:r>
              <a:rPr lang="fa-IR" sz="2600" u="sng" dirty="0">
                <a:cs typeface="B Nazanin" panose="00000400000000000000" pitchFamily="2" charset="-78"/>
              </a:rPr>
              <a:t>پیش‌بینی</a:t>
            </a:r>
            <a:r>
              <a:rPr lang="fa-IR" sz="2600" dirty="0">
                <a:cs typeface="B Nazanin" panose="00000400000000000000" pitchFamily="2" charset="-78"/>
              </a:rPr>
              <a:t>، محصولاتی را پیشنهاد می‌دهد که احتمال خریدشان بالاست.</a:t>
            </a:r>
          </a:p>
          <a:p>
            <a:pPr algn="r">
              <a:lnSpc>
                <a:spcPct val="100000"/>
              </a:lnSpc>
            </a:pPr>
            <a:r>
              <a:rPr lang="fa-IR" sz="2600" dirty="0">
                <a:cs typeface="B Nazanin" panose="00000400000000000000" pitchFamily="2" charset="-78"/>
              </a:rPr>
              <a:t>این کار نرخ خرید را بالا می‌برد و فروش را به شکل چشم‌گیری افزایش می‌دهد.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58F3409-97DD-95A4-E569-2FBB3F195D03}"/>
              </a:ext>
            </a:extLst>
          </p:cNvPr>
          <p:cNvGrpSpPr/>
          <p:nvPr/>
        </p:nvGrpSpPr>
        <p:grpSpPr>
          <a:xfrm>
            <a:off x="4677005" y="1236447"/>
            <a:ext cx="2837989" cy="624121"/>
            <a:chOff x="4468090" y="1272627"/>
            <a:chExt cx="2837989" cy="624121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15234D7C-AE78-4236-4AA4-51958D5695C3}"/>
                </a:ext>
              </a:extLst>
            </p:cNvPr>
            <p:cNvSpPr txBox="1"/>
            <p:nvPr/>
          </p:nvSpPr>
          <p:spPr>
            <a:xfrm>
              <a:off x="6317034" y="1272627"/>
              <a:ext cx="98904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3200" dirty="0">
                  <a:cs typeface="B Titr" panose="00000700000000000000" pitchFamily="2" charset="-78"/>
                </a:rPr>
                <a:t>مثال:</a:t>
              </a:r>
              <a:endParaRPr lang="en-US" sz="3200" dirty="0">
                <a:cs typeface="B Titr" panose="00000700000000000000" pitchFamily="2" charset="-78"/>
              </a:endParaRPr>
            </a:p>
          </p:txBody>
        </p:sp>
        <p:pic>
          <p:nvPicPr>
            <p:cNvPr id="5" name="Picture 4" descr="Amazon logo">
              <a:extLst>
                <a:ext uri="{FF2B5EF4-FFF2-40B4-BE49-F238E27FC236}">
                  <a16:creationId xmlns:a16="http://schemas.microsoft.com/office/drawing/2014/main" id="{8B78BDE3-64A3-300B-E38F-2CDA13511CF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68090" y="1396727"/>
              <a:ext cx="1793779" cy="50002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72814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040E54-D2A4-C7C5-B8D8-2723FCDF5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0475FA0-E788-87EA-AE1E-77DE38CE3C15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A4EC0548-209F-5975-2A9B-E834A6D8CB75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484503D2-868B-3870-3FFE-B59B1D2181B2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B050699B-D266-EB7C-B126-A747C6383669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0D618A16-E5E5-161C-6E6E-B2D80F29D055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B5D481BC-6AFB-A9EF-3ED6-0AC6CD4D26F0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5" action="ppaction://hlinksldjump"/>
            <a:extLst>
              <a:ext uri="{FF2B5EF4-FFF2-40B4-BE49-F238E27FC236}">
                <a16:creationId xmlns:a16="http://schemas.microsoft.com/office/drawing/2014/main" id="{2B044935-6FE2-66F7-A435-C19461919ED4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6" action="ppaction://hlinksldjump"/>
            <a:extLst>
              <a:ext uri="{FF2B5EF4-FFF2-40B4-BE49-F238E27FC236}">
                <a16:creationId xmlns:a16="http://schemas.microsoft.com/office/drawing/2014/main" id="{0D5C13F7-7747-1DE6-A665-25231D0867E9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9DA5347-E6E4-B618-4067-E5D3B9B47E87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B66E76C-25A0-4FBC-A231-878F6EA81026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CEB799E6-479D-F594-8D28-62378544322E}"/>
              </a:ext>
            </a:extLst>
          </p:cNvPr>
          <p:cNvSpPr txBox="1">
            <a:spLocks/>
          </p:cNvSpPr>
          <p:nvPr/>
        </p:nvSpPr>
        <p:spPr>
          <a:xfrm>
            <a:off x="728338" y="1641123"/>
            <a:ext cx="10735318" cy="79991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fa-IR" sz="3200" dirty="0">
                <a:cs typeface="B Titr" panose="00000700000000000000" pitchFamily="2" charset="-78"/>
              </a:rPr>
              <a:t>پیش‌بینی لحظه‌ای تقاضا در والمارت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6B5324F6-BCF6-B81D-4620-17B853A3EEF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01888" y="2776875"/>
            <a:ext cx="10988217" cy="3571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>
              <a:buNone/>
            </a:pPr>
            <a:r>
              <a:rPr lang="fa-IR" sz="2500" dirty="0">
                <a:cs typeface="B Nazanin" panose="00000400000000000000" pitchFamily="2" charset="-78"/>
              </a:rPr>
              <a:t>والمارت بیش از </a:t>
            </a:r>
            <a:r>
              <a:rPr lang="fa-IR" sz="2500" b="1" dirty="0">
                <a:cs typeface="B Nazanin" panose="00000400000000000000" pitchFamily="2" charset="-78"/>
              </a:rPr>
              <a:t>۲.۵ پتابایت</a:t>
            </a:r>
            <a:r>
              <a:rPr lang="fa-IR" sz="2500" dirty="0">
                <a:cs typeface="B Nazanin" panose="00000400000000000000" pitchFamily="2" charset="-78"/>
              </a:rPr>
              <a:t> داده در هر ساعت متشکل از تراکنش‌ها، سنسورها و فعالیت آنلاین پردازش می‌کند.</a:t>
            </a:r>
          </a:p>
          <a:p>
            <a:pPr algn="r">
              <a:buNone/>
            </a:pPr>
            <a:br>
              <a:rPr lang="fa-IR" sz="2500" dirty="0">
                <a:cs typeface="B Nazanin" panose="00000400000000000000" pitchFamily="2" charset="-78"/>
              </a:rPr>
            </a:br>
            <a:r>
              <a:rPr lang="fa-IR" sz="2500" dirty="0">
                <a:cs typeface="B Nazanin" panose="00000400000000000000" pitchFamily="2" charset="-78"/>
              </a:rPr>
              <a:t>با ترکیب داده‌کاوی و تحلیل لحظه‌ای، قادر است: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تقاضای محصولات را پیش‌بینی کند (مثلاً نزدیک طوفان </a:t>
            </a:r>
            <a:r>
              <a:rPr lang="fa-IR" sz="2000" dirty="0">
                <a:cs typeface="B Nazanin" panose="00000400000000000000" pitchFamily="2" charset="-78"/>
                <a:sym typeface="Wingdings" panose="05000000000000000000" pitchFamily="2" charset="2"/>
              </a:rPr>
              <a:t></a:t>
            </a:r>
            <a:r>
              <a:rPr lang="fa-IR" dirty="0">
                <a:cs typeface="B Nazanin" panose="00000400000000000000" pitchFamily="2" charset="-78"/>
              </a:rPr>
              <a:t> افزایش خرید باتری و آب)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موجودی کالا را بهینه کند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الگوهای خرید منطقه‌ای را شناسایی کند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fa-IR" dirty="0">
                <a:cs typeface="B Nazanin" panose="00000400000000000000" pitchFamily="2" charset="-78"/>
              </a:rPr>
              <a:t>لجستیک زنجیره تأمین را به‌صورت خودکار تنظیم کند</a:t>
            </a:r>
          </a:p>
          <a:p>
            <a:pPr algn="r">
              <a:buNone/>
            </a:pPr>
            <a:r>
              <a:rPr lang="fa-IR" dirty="0">
                <a:cs typeface="B Nazanin" panose="00000400000000000000" pitchFamily="2" charset="-78"/>
              </a:rPr>
              <a:t>این مجموعه باعث کاهش هدررفت، جلوگیری از کمبود کالا و افزایش سود می‌شود.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DCD1413-6B6A-D0A8-943F-AC81844E2036}"/>
              </a:ext>
            </a:extLst>
          </p:cNvPr>
          <p:cNvGrpSpPr/>
          <p:nvPr/>
        </p:nvGrpSpPr>
        <p:grpSpPr>
          <a:xfrm>
            <a:off x="4723656" y="1236447"/>
            <a:ext cx="2744679" cy="584775"/>
            <a:chOff x="4561400" y="1272627"/>
            <a:chExt cx="2744679" cy="584775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444715A-3138-CFBE-6D99-BCF115EA288A}"/>
                </a:ext>
              </a:extLst>
            </p:cNvPr>
            <p:cNvSpPr txBox="1"/>
            <p:nvPr/>
          </p:nvSpPr>
          <p:spPr>
            <a:xfrm>
              <a:off x="6317034" y="1272627"/>
              <a:ext cx="98904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3200" dirty="0">
                  <a:cs typeface="B Titr" panose="00000700000000000000" pitchFamily="2" charset="-78"/>
                </a:rPr>
                <a:t>مثال:</a:t>
              </a:r>
              <a:endParaRPr lang="en-US" sz="3200" dirty="0">
                <a:cs typeface="B Titr" panose="00000700000000000000" pitchFamily="2" charset="-78"/>
              </a:endParaRP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5FD07CAE-ACC3-3FF4-8879-056C6E77391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561400" y="1341468"/>
              <a:ext cx="1793779" cy="4239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69746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C2BAEC-5210-015B-8BA7-BF43E8B28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7AEA9191-270E-0670-9E7A-5EDA0B427817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DC4C9626-760A-D7C4-FB96-2EDE967DD0EE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08091725-AAF9-9FE7-677F-4205F5857FA7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F6F48F54-67CB-860D-F498-F5364F4EE0F2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88462922-1708-175A-584B-2D09D47E833B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D2181BAE-63B7-6949-E17D-93B3338C6AAF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5" action="ppaction://hlinksldjump"/>
            <a:extLst>
              <a:ext uri="{FF2B5EF4-FFF2-40B4-BE49-F238E27FC236}">
                <a16:creationId xmlns:a16="http://schemas.microsoft.com/office/drawing/2014/main" id="{ED700DFF-C99D-93EE-A410-5F1023D83309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6" action="ppaction://hlinksldjump"/>
            <a:extLst>
              <a:ext uri="{FF2B5EF4-FFF2-40B4-BE49-F238E27FC236}">
                <a16:creationId xmlns:a16="http://schemas.microsoft.com/office/drawing/2014/main" id="{77FC2E98-AE14-2B30-D875-B26D643A0FC3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BE9A912C-8B19-CFF2-3C35-84C87B85A44B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3EB2472-0EE6-429E-5F44-A960894A7C50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5769F237-1E11-25DE-F6C8-D27978B8418D}"/>
              </a:ext>
            </a:extLst>
          </p:cNvPr>
          <p:cNvSpPr txBox="1">
            <a:spLocks/>
          </p:cNvSpPr>
          <p:nvPr/>
        </p:nvSpPr>
        <p:spPr>
          <a:xfrm>
            <a:off x="3193145" y="1160192"/>
            <a:ext cx="5805706" cy="1088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en-US" sz="4000" b="1" dirty="0">
                <a:latin typeface="Monotype Corsiva" panose="03010101010201010101" pitchFamily="66" charset="0"/>
                <a:cs typeface="B Titr" panose="00000700000000000000" pitchFamily="2" charset="-78"/>
              </a:rPr>
              <a:t>Data Mining</a:t>
            </a:r>
            <a:r>
              <a:rPr lang="fa-IR" sz="3600" b="1">
                <a:latin typeface="Monotype Corsiva" panose="03010101010201010101" pitchFamily="66" charset="0"/>
                <a:cs typeface="B Titr" panose="00000700000000000000" pitchFamily="2" charset="-78"/>
              </a:rPr>
              <a:t> </a:t>
            </a:r>
            <a:r>
              <a:rPr lang="fa-IR" sz="3600" dirty="0">
                <a:cs typeface="B Titr" panose="00000700000000000000" pitchFamily="2" charset="-78"/>
              </a:rPr>
              <a:t>چیست؟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4667BE2-D8AF-2D34-73B9-147B417BC00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677882" y="2268532"/>
            <a:ext cx="8353739" cy="3924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r" defTabSz="91440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a-IR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داده‌کاوی </a:t>
            </a:r>
            <a:r>
              <a:rPr kumimoji="0" lang="ar-SA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فرآیند کشف الگوهای معنادار، روندها و بینش‌های ارزشمند از میان </a:t>
            </a:r>
            <a:r>
              <a:rPr kumimoji="0" lang="ar-SA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حجم </a:t>
            </a:r>
            <a:r>
              <a:rPr kumimoji="0" lang="ar-SA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بزرگ</a:t>
            </a:r>
            <a:r>
              <a:rPr kumimoji="0" lang="fa-IR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ی </a:t>
            </a:r>
            <a:r>
              <a:rPr kumimoji="0" lang="fa-IR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از</a:t>
            </a:r>
            <a:r>
              <a:rPr kumimoji="0" lang="ar-SA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 داده‌هاست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457200" marR="0" lvl="0" indent="-457200" algn="r" defTabSz="91440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a-IR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داده‌کاوی </a:t>
            </a:r>
            <a:r>
              <a:rPr kumimoji="0" lang="ar-SA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یکی از مراحل اصلی </a:t>
            </a:r>
            <a:r>
              <a:rPr kumimoji="0" lang="ar-SA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در </a:t>
            </a:r>
            <a:r>
              <a:rPr kumimoji="0" lang="ar-SA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حوزه‌ی بزرگ‌تر</a:t>
            </a:r>
            <a:r>
              <a:rPr lang="en-US" altLang="en-US">
                <a:latin typeface="Monotype Corsiva" panose="03010101010201010101" pitchFamily="66" charset="0"/>
                <a:cs typeface="B Nazanin" panose="00000400000000000000" pitchFamily="2" charset="-78"/>
              </a:rPr>
              <a:t> </a:t>
            </a:r>
            <a:r>
              <a: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KDD</a:t>
            </a:r>
            <a:r>
              <a:rPr kumimoji="0" lang="en-US" altLang="en-US" sz="2000" b="0" i="0" u="none" strike="noStrike" cap="none" normalizeH="0" baseline="3000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  <a:r>
              <a:rPr kumimoji="0" lang="fa-IR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(</a:t>
            </a:r>
            <a:r>
              <a:rPr kumimoji="0" lang="ar-SA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کشف دانش </a:t>
            </a:r>
            <a:r>
              <a:rPr kumimoji="0" lang="ar-SA" altLang="en-US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از </a:t>
            </a:r>
            <a:r>
              <a:rPr kumimoji="0" lang="ar-SA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پایگاه</a:t>
            </a:r>
            <a:r>
              <a:rPr kumimoji="0" lang="fa-IR" altLang="en-US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‌های </a:t>
            </a:r>
            <a:r>
              <a:rPr kumimoji="0" lang="ar-SA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داده</a:t>
            </a:r>
            <a:r>
              <a:rPr kumimoji="0" lang="fa-IR" altLang="en-US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)</a:t>
            </a:r>
            <a:r>
              <a:rPr kumimoji="0" lang="en-US" altLang="en-US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 </a:t>
            </a:r>
            <a:r>
              <a:rPr kumimoji="0" lang="ar-SA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است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457200" marR="0" lvl="0" indent="-457200" algn="r" defTabSz="91440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ar-SA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این حوزه ترکیبی از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 </a:t>
            </a:r>
            <a:r>
              <a:rPr kumimoji="0" lang="ar-SA" altLang="en-US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آمار، یادگیری ماشین و سیستم‌های پایگاه داده</a:t>
            </a:r>
            <a:r>
              <a:rPr kumimoji="0" lang="en-US" altLang="en-US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 </a:t>
            </a:r>
            <a:r>
              <a:rPr kumimoji="0" lang="ar-SA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را به کار می‌گیرد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marL="457200" marR="0" lvl="0" indent="-457200" algn="r" defTabSz="91440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ar-SA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نقش اصلی آن تبدیل</a:t>
            </a:r>
            <a:r>
              <a:rPr kumimoji="0" lang="fa-IR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“</a:t>
            </a:r>
            <a:r>
              <a:rPr kumimoji="0" lang="ar-SA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داده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 ”</a:t>
            </a:r>
            <a:r>
              <a:rPr kumimoji="0" lang="ar-SA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به “اطلاعات مفید” و “بینش </a:t>
            </a:r>
            <a:r>
              <a:rPr kumimoji="0" lang="fa-IR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اقدام‌پذیر</a:t>
            </a:r>
            <a:r>
              <a:rPr kumimoji="0" lang="ar-SA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” است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B Nazanin" panose="00000400000000000000" pitchFamily="2" charset="-78"/>
              </a:rPr>
              <a:t>.</a:t>
            </a:r>
            <a:endParaRPr kumimoji="0" lang="en-US" altLang="en-US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00ED6A-4C1D-A834-472E-EF9861D23CD0}"/>
              </a:ext>
            </a:extLst>
          </p:cNvPr>
          <p:cNvSpPr txBox="1"/>
          <p:nvPr/>
        </p:nvSpPr>
        <p:spPr>
          <a:xfrm>
            <a:off x="203339" y="6362231"/>
            <a:ext cx="37901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1- Knowledge Discovery </a:t>
            </a:r>
            <a:r>
              <a:rPr lang="en-US" sz="1200">
                <a:latin typeface="Segoe UI" panose="020B0502040204020203" pitchFamily="34" charset="0"/>
                <a:cs typeface="Segoe UI" panose="020B0502040204020203" pitchFamily="34" charset="0"/>
              </a:rPr>
              <a:t>in Databases</a:t>
            </a:r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4" name="Picture 13" descr="A diagram of data processing">
            <a:extLst>
              <a:ext uri="{FF2B5EF4-FFF2-40B4-BE49-F238E27FC236}">
                <a16:creationId xmlns:a16="http://schemas.microsoft.com/office/drawing/2014/main" id="{E8E56543-E27D-D591-EE7D-832E1A0DED8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338" y="2916625"/>
            <a:ext cx="3623448" cy="2795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784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FA6C9D-F98C-4A1F-4F76-C817380421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3213831A-CD5F-190E-0A00-BD509FEDA1F1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39C33395-B22A-44B6-E9BF-F89D03DE044B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40BBC3B2-3BE2-0EF3-7EE4-D70FD6BE07AC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745AF6EB-6282-0D52-5756-304110BDA191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A5404033-2D9B-AB98-327A-E6E59D90777C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10331D90-C405-81CB-9A77-037E1F5C12FE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5" action="ppaction://hlinksldjump"/>
            <a:extLst>
              <a:ext uri="{FF2B5EF4-FFF2-40B4-BE49-F238E27FC236}">
                <a16:creationId xmlns:a16="http://schemas.microsoft.com/office/drawing/2014/main" id="{32BA6294-C552-93C3-A427-FE657FBBEC84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6" action="ppaction://hlinksldjump"/>
            <a:extLst>
              <a:ext uri="{FF2B5EF4-FFF2-40B4-BE49-F238E27FC236}">
                <a16:creationId xmlns:a16="http://schemas.microsoft.com/office/drawing/2014/main" id="{7A67852C-E8CF-747B-0E49-FB0F076B095F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B6CE7F83-7D0A-9E1B-AE72-3FC59609405F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CEA2AF5-A326-D25F-B0F2-8F8476EAA732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690327AC-252B-BE4E-801D-73C99B788EE5}"/>
              </a:ext>
            </a:extLst>
          </p:cNvPr>
          <p:cNvSpPr txBox="1">
            <a:spLocks/>
          </p:cNvSpPr>
          <p:nvPr/>
        </p:nvSpPr>
        <p:spPr>
          <a:xfrm>
            <a:off x="3193145" y="1160192"/>
            <a:ext cx="5805706" cy="1088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en-US" sz="4000" b="1" dirty="0">
                <a:latin typeface="Monotype Corsiva" panose="03010101010201010101" pitchFamily="66" charset="0"/>
                <a:cs typeface="B Titr" panose="00000700000000000000" pitchFamily="2" charset="-78"/>
              </a:rPr>
              <a:t>Data Mining</a:t>
            </a:r>
            <a:r>
              <a:rPr lang="fa-IR" sz="3600" b="1">
                <a:latin typeface="Monotype Corsiva" panose="03010101010201010101" pitchFamily="66" charset="0"/>
                <a:cs typeface="B Titr" panose="00000700000000000000" pitchFamily="2" charset="-78"/>
              </a:rPr>
              <a:t> </a:t>
            </a:r>
            <a:r>
              <a:rPr lang="fa-IR" sz="3600" dirty="0">
                <a:cs typeface="B Titr" panose="00000700000000000000" pitchFamily="2" charset="-78"/>
              </a:rPr>
              <a:t>از کجا آمد؟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C443306-4C8E-B3A2-1356-CB658ED8D7B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30707" y="2597389"/>
            <a:ext cx="11530581" cy="365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fa-IR" b="1" dirty="0">
                <a:cs typeface="B Nazanin" panose="00000400000000000000" pitchFamily="2" charset="-78"/>
              </a:rPr>
              <a:t>داده‌کاوی زمانی شکل گرفت که تحلیل‌ داده‌های سنتی دیگر نمی‌توانست با حجم و پیچیدگی داده‌ها مقابله کند:</a:t>
            </a:r>
          </a:p>
          <a:p>
            <a:pPr algn="r"/>
            <a:r>
              <a:rPr lang="fa-IR" dirty="0">
                <a:cs typeface="B Nazanin" panose="00000400000000000000" pitchFamily="2" charset="-78"/>
              </a:rPr>
              <a:t>رشد انفجاری داده‌ها - داده‌های پیچیده و چندبعدی - نیاز به تصمیم‌گیری لحظه‌ای - نیاز به اتوماسیون در کشف الگوها</a:t>
            </a:r>
          </a:p>
          <a:p>
            <a:pPr algn="r"/>
            <a:endParaRPr lang="fa-IR" dirty="0">
              <a:cs typeface="B Nazanin" panose="00000400000000000000" pitchFamily="2" charset="-78"/>
            </a:endParaRPr>
          </a:p>
          <a:p>
            <a:pPr algn="r"/>
            <a:r>
              <a:rPr lang="fa-IR" b="1" dirty="0">
                <a:cs typeface="B Nazanin" panose="00000400000000000000" pitchFamily="2" charset="-78"/>
              </a:rPr>
              <a:t>مهم‌ترین نقاط تاریخی:</a:t>
            </a:r>
          </a:p>
          <a:p>
            <a:pPr algn="r"/>
            <a:r>
              <a:rPr lang="fa-IR" dirty="0">
                <a:cs typeface="B Nazanin" panose="00000400000000000000" pitchFamily="2" charset="-78"/>
              </a:rPr>
              <a:t>دهه ۱۹۸۰: توسعه پایگاه‌داده‌های رابطه‌ای</a:t>
            </a:r>
          </a:p>
          <a:p>
            <a:pPr algn="r"/>
            <a:r>
              <a:rPr lang="fa-IR" dirty="0">
                <a:cs typeface="B Nazanin" panose="00000400000000000000" pitchFamily="2" charset="-78"/>
              </a:rPr>
              <a:t>دهه ۱۹۹۰: ظهور الگوریتم‌های ماشین لرنینگ برای کشف الگو</a:t>
            </a:r>
          </a:p>
          <a:p>
            <a:pPr algn="r"/>
            <a:r>
              <a:rPr lang="fa-IR" dirty="0">
                <a:cs typeface="B Nazanin" panose="00000400000000000000" pitchFamily="2" charset="-78"/>
              </a:rPr>
              <a:t>دهه ۲۰۰۰ به بعد: 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Big Data</a:t>
            </a:r>
            <a:r>
              <a:rPr lang="en-US">
                <a:cs typeface="B Nazanin" panose="00000400000000000000" pitchFamily="2" charset="-78"/>
              </a:rPr>
              <a:t>، </a:t>
            </a:r>
            <a:r>
              <a:rPr lang="fa-IR">
                <a:cs typeface="B Nazanin" panose="00000400000000000000" pitchFamily="2" charset="-78"/>
              </a:rPr>
              <a:t>پردازش </a:t>
            </a:r>
            <a:r>
              <a:rPr lang="fa-IR" dirty="0">
                <a:cs typeface="B Nazanin" panose="00000400000000000000" pitchFamily="2" charset="-78"/>
              </a:rPr>
              <a:t>توزیع‌شده، ذخیره‌سازی ابری</a:t>
            </a:r>
          </a:p>
          <a:p>
            <a:pPr algn="r"/>
            <a:r>
              <a:rPr lang="fa-IR" dirty="0">
                <a:cs typeface="B Nazanin" panose="00000400000000000000" pitchFamily="2" charset="-78"/>
              </a:rPr>
              <a:t>امروزه: ادغام با هوش مصنوعی، دیپ لرنینگ</a:t>
            </a:r>
            <a:r>
              <a:rPr lang="en-US" dirty="0">
                <a:cs typeface="B Nazanin" panose="00000400000000000000" pitchFamily="2" charset="-78"/>
              </a:rPr>
              <a:t>، </a:t>
            </a:r>
            <a:r>
              <a:rPr lang="fa-IR">
                <a:cs typeface="B Nazanin" panose="00000400000000000000" pitchFamily="2" charset="-78"/>
              </a:rPr>
              <a:t>و </a:t>
            </a:r>
            <a:r>
              <a:rPr lang="fa-IR" dirty="0">
                <a:cs typeface="B Nazanin" panose="00000400000000000000" pitchFamily="2" charset="-78"/>
              </a:rPr>
              <a:t>تحلیل لحظه‌ای</a:t>
            </a:r>
          </a:p>
        </p:txBody>
      </p:sp>
    </p:spTree>
    <p:extLst>
      <p:ext uri="{BB962C8B-B14F-4D97-AF65-F5344CB8AC3E}">
        <p14:creationId xmlns:p14="http://schemas.microsoft.com/office/powerpoint/2010/main" val="848940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B7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4ACE16-CDBC-A462-A1AC-4918343C9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97CAD144-DD43-DFCA-DCA8-899071786EE8}"/>
              </a:ext>
            </a:extLst>
          </p:cNvPr>
          <p:cNvSpPr/>
          <p:nvPr/>
        </p:nvSpPr>
        <p:spPr>
          <a:xfrm>
            <a:off x="126422" y="1070993"/>
            <a:ext cx="11939155" cy="5664170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7">
            <a:extLst>
              <a:ext uri="{FF2B5EF4-FFF2-40B4-BE49-F238E27FC236}">
                <a16:creationId xmlns:a16="http://schemas.microsoft.com/office/drawing/2014/main" id="{22A8CB66-4C6E-4FD4-C28B-A6CEC0598590}"/>
              </a:ext>
            </a:extLst>
          </p:cNvPr>
          <p:cNvSpPr/>
          <p:nvPr/>
        </p:nvSpPr>
        <p:spPr>
          <a:xfrm>
            <a:off x="126422" y="130318"/>
            <a:ext cx="11939155" cy="842139"/>
          </a:xfrm>
          <a:prstGeom prst="roundRect">
            <a:avLst>
              <a:gd name="adj" fmla="val 0"/>
            </a:avLst>
          </a:prstGeom>
          <a:solidFill>
            <a:schemeClr val="bg1">
              <a:alpha val="9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B0E5A9AC-D20E-5559-ACF0-E6B716A46574}"/>
              </a:ext>
            </a:extLst>
          </p:cNvPr>
          <p:cNvSpPr/>
          <p:nvPr/>
        </p:nvSpPr>
        <p:spPr>
          <a:xfrm>
            <a:off x="341678" y="298479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>
                <a:cs typeface="B Nazanin" panose="00000400000000000000" pitchFamily="2" charset="-78"/>
              </a:rPr>
              <a:t>هدف</a:t>
            </a:r>
            <a:endParaRPr lang="en-US" sz="2600" dirty="0"/>
          </a:p>
        </p:txBody>
      </p:sp>
      <p:sp>
        <p:nvSpPr>
          <p:cNvPr id="9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FEFFBA38-B23B-1A18-B872-9CC42F751C80}"/>
              </a:ext>
            </a:extLst>
          </p:cNvPr>
          <p:cNvSpPr/>
          <p:nvPr/>
        </p:nvSpPr>
        <p:spPr>
          <a:xfrm>
            <a:off x="2084232" y="310614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22685B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مقدمه</a:t>
            </a:r>
            <a:endParaRPr lang="en-US" sz="2600" dirty="0"/>
          </a:p>
        </p:txBody>
      </p:sp>
      <p:sp>
        <p:nvSpPr>
          <p:cNvPr id="10" name="Rounded Rectangle 5">
            <a:hlinkClick r:id="rId3" action="ppaction://hlinksldjump"/>
            <a:extLst>
              <a:ext uri="{FF2B5EF4-FFF2-40B4-BE49-F238E27FC236}">
                <a16:creationId xmlns:a16="http://schemas.microsoft.com/office/drawing/2014/main" id="{D5A0A2E7-DE1B-505D-7FC9-FBE8668CB241}"/>
              </a:ext>
            </a:extLst>
          </p:cNvPr>
          <p:cNvSpPr/>
          <p:nvPr/>
        </p:nvSpPr>
        <p:spPr>
          <a:xfrm>
            <a:off x="3826786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فرآیند</a:t>
            </a:r>
            <a:endParaRPr lang="en-US" sz="2600" dirty="0"/>
          </a:p>
        </p:txBody>
      </p:sp>
      <p:sp>
        <p:nvSpPr>
          <p:cNvPr id="11" name="Rounded 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6B9A9EB9-6C10-3E4B-B3C4-E1E3CFF2647E}"/>
              </a:ext>
            </a:extLst>
          </p:cNvPr>
          <p:cNvSpPr/>
          <p:nvPr/>
        </p:nvSpPr>
        <p:spPr>
          <a:xfrm>
            <a:off x="5569340" y="305918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الگوریتم‌ها</a:t>
            </a:r>
            <a:endParaRPr lang="en-US" sz="2600" dirty="0"/>
          </a:p>
        </p:txBody>
      </p:sp>
      <p:sp>
        <p:nvSpPr>
          <p:cNvPr id="12" name="Rounded Rectangle 5">
            <a:hlinkClick r:id="rId5" action="ppaction://hlinksldjump"/>
            <a:extLst>
              <a:ext uri="{FF2B5EF4-FFF2-40B4-BE49-F238E27FC236}">
                <a16:creationId xmlns:a16="http://schemas.microsoft.com/office/drawing/2014/main" id="{82F4EEB7-F5FC-63DA-2082-6749D4E3FDB6}"/>
              </a:ext>
            </a:extLst>
          </p:cNvPr>
          <p:cNvSpPr/>
          <p:nvPr/>
        </p:nvSpPr>
        <p:spPr>
          <a:xfrm>
            <a:off x="7311894" y="318053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کاربردها</a:t>
            </a:r>
            <a:endParaRPr lang="en-US" sz="2600" dirty="0"/>
          </a:p>
        </p:txBody>
      </p:sp>
      <p:sp>
        <p:nvSpPr>
          <p:cNvPr id="13" name="Rounded Rectangle 5">
            <a:hlinkClick r:id="rId6" action="ppaction://hlinksldjump"/>
            <a:extLst>
              <a:ext uri="{FF2B5EF4-FFF2-40B4-BE49-F238E27FC236}">
                <a16:creationId xmlns:a16="http://schemas.microsoft.com/office/drawing/2014/main" id="{7E62B18D-0725-43BC-667E-933AF5395F0B}"/>
              </a:ext>
            </a:extLst>
          </p:cNvPr>
          <p:cNvSpPr/>
          <p:nvPr/>
        </p:nvSpPr>
        <p:spPr>
          <a:xfrm>
            <a:off x="9054448" y="313357"/>
            <a:ext cx="1556326" cy="517951"/>
          </a:xfrm>
          <a:prstGeom prst="roundRect">
            <a:avLst>
              <a:gd name="adj" fmla="val 9770"/>
            </a:avLst>
          </a:prstGeom>
          <a:solidFill>
            <a:srgbClr val="3DB7A0"/>
          </a:solidFill>
          <a:ln w="31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600" dirty="0">
                <a:cs typeface="B Nazanin" panose="00000400000000000000" pitchFamily="2" charset="-78"/>
              </a:rPr>
              <a:t>منابع</a:t>
            </a:r>
            <a:endParaRPr lang="en-US" sz="2600" dirty="0"/>
          </a:p>
        </p:txBody>
      </p:sp>
      <p:sp>
        <p:nvSpPr>
          <p:cNvPr id="20" name="Oval 1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FEA7E6E-32B8-27FC-B9EE-4028FBC8689A}"/>
              </a:ext>
            </a:extLst>
          </p:cNvPr>
          <p:cNvSpPr/>
          <p:nvPr/>
        </p:nvSpPr>
        <p:spPr>
          <a:xfrm>
            <a:off x="10797002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&gt;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2" name="Oval 2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D220850-520F-E12C-7B7B-643F6EBF6BF1}"/>
              </a:ext>
            </a:extLst>
          </p:cNvPr>
          <p:cNvSpPr/>
          <p:nvPr/>
        </p:nvSpPr>
        <p:spPr>
          <a:xfrm>
            <a:off x="11423000" y="354917"/>
            <a:ext cx="490942" cy="506169"/>
          </a:xfrm>
          <a:prstGeom prst="ellipse">
            <a:avLst/>
          </a:prstGeom>
          <a:solidFill>
            <a:srgbClr val="22685B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>
                <a:solidFill>
                  <a:schemeClr val="bg1"/>
                </a:solidFill>
              </a:rPr>
              <a:t>&lt;</a:t>
            </a:r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23" name="Subtitle 5">
            <a:extLst>
              <a:ext uri="{FF2B5EF4-FFF2-40B4-BE49-F238E27FC236}">
                <a16:creationId xmlns:a16="http://schemas.microsoft.com/office/drawing/2014/main" id="{9071AB57-5980-F5DE-FD9C-972F3973A960}"/>
              </a:ext>
            </a:extLst>
          </p:cNvPr>
          <p:cNvSpPr txBox="1">
            <a:spLocks/>
          </p:cNvSpPr>
          <p:nvPr/>
        </p:nvSpPr>
        <p:spPr>
          <a:xfrm>
            <a:off x="1981069" y="1187131"/>
            <a:ext cx="8229855" cy="108848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en-US" sz="4000" b="1" dirty="0">
                <a:latin typeface="Monotype Corsiva" panose="03010101010201010101" pitchFamily="66" charset="0"/>
                <a:cs typeface="B Titr" panose="00000700000000000000" pitchFamily="2" charset="-78"/>
              </a:rPr>
              <a:t>Data Mining</a:t>
            </a:r>
            <a:r>
              <a:rPr lang="fa-IR" sz="3600" b="1">
                <a:latin typeface="Monotype Corsiva" panose="03010101010201010101" pitchFamily="66" charset="0"/>
                <a:cs typeface="B Titr" panose="00000700000000000000" pitchFamily="2" charset="-78"/>
              </a:rPr>
              <a:t> </a:t>
            </a:r>
            <a:r>
              <a:rPr lang="fa-IR" sz="3600" dirty="0">
                <a:cs typeface="B Titr" panose="00000700000000000000" pitchFamily="2" charset="-78"/>
              </a:rPr>
              <a:t>در کجای چرخه‌ی داده قرار می‌گیرد؟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5123F71-85E5-9FE1-2524-1ACA5F16C78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924173" y="2363762"/>
            <a:ext cx="8343645" cy="4635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>
              <a:buNone/>
            </a:pPr>
            <a:r>
              <a:rPr lang="fa-IR" b="1" dirty="0">
                <a:cs typeface="B Nazanin" panose="00000400000000000000" pitchFamily="2" charset="-78"/>
              </a:rPr>
              <a:t>داده‌کاوی تنها یکی از مراحل چرخه‌ی بزرگ تحلیل داده است:</a:t>
            </a:r>
          </a:p>
          <a:p>
            <a:pPr marL="457200" indent="-457200" algn="r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جمع‌آوری داده</a:t>
            </a:r>
            <a:r>
              <a:rPr lang="en-US" b="1" dirty="0">
                <a:cs typeface="B Nazanin" panose="00000400000000000000" pitchFamily="2" charset="-78"/>
              </a:rPr>
              <a:t>:(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Data Collection)</a:t>
            </a:r>
            <a:r>
              <a:rPr lang="fa-IR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fa-IR" dirty="0">
                <a:cs typeface="B Nazanin" panose="00000400000000000000" pitchFamily="2" charset="-78"/>
              </a:rPr>
              <a:t>سنسورها، تراکنش‌ها، لاگ‌ها، فعالیت وب</a:t>
            </a:r>
          </a:p>
          <a:p>
            <a:pPr marL="457200" indent="-457200" algn="r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پاکسازی داده</a:t>
            </a:r>
            <a:r>
              <a:rPr lang="en-US" b="1" dirty="0">
                <a:cs typeface="B Nazanin" panose="00000400000000000000" pitchFamily="2" charset="-78"/>
              </a:rPr>
              <a:t> </a:t>
            </a:r>
            <a:r>
              <a:rPr lang="en-US" sz="2000" b="1">
                <a:cs typeface="B Nazanin" panose="00000400000000000000" pitchFamily="2" charset="-78"/>
              </a:rPr>
              <a:t>:(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Data Cleaning)</a:t>
            </a:r>
            <a:r>
              <a:rPr lang="fa-IR">
                <a:cs typeface="B Nazanin" panose="00000400000000000000" pitchFamily="2" charset="-78"/>
              </a:rPr>
              <a:t>حذف </a:t>
            </a:r>
            <a:r>
              <a:rPr lang="fa-IR" dirty="0">
                <a:cs typeface="B Nazanin" panose="00000400000000000000" pitchFamily="2" charset="-78"/>
              </a:rPr>
              <a:t>خطاها، داده‌های گمشده و نویز</a:t>
            </a:r>
          </a:p>
          <a:p>
            <a:pPr marL="457200" indent="-457200" algn="r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یکپارچه‌سازی</a:t>
            </a:r>
            <a:r>
              <a:rPr lang="en-US" sz="2000" b="1" dirty="0">
                <a:cs typeface="B Nazanin" panose="00000400000000000000" pitchFamily="2" charset="-78"/>
              </a:rPr>
              <a:t>:(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Data Integration)</a:t>
            </a:r>
            <a:r>
              <a:rPr lang="fa-IR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fa-IR" dirty="0">
                <a:cs typeface="B Nazanin" panose="00000400000000000000" pitchFamily="2" charset="-78"/>
              </a:rPr>
              <a:t>ترکیب منابع مختلف</a:t>
            </a:r>
          </a:p>
          <a:p>
            <a:pPr marL="457200" indent="-457200" algn="r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انتخاب ویژگی</a:t>
            </a:r>
            <a:r>
              <a:rPr lang="en-US" sz="2000" b="1" dirty="0">
                <a:cs typeface="B Nazanin" panose="00000400000000000000" pitchFamily="2" charset="-78"/>
              </a:rPr>
              <a:t>:(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Data Selection)</a:t>
            </a:r>
            <a:r>
              <a:rPr lang="fa-IR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fa-IR" dirty="0">
                <a:cs typeface="B Nazanin" panose="00000400000000000000" pitchFamily="2" charset="-78"/>
              </a:rPr>
              <a:t>انتخاب ویژگی‌های مرتبط</a:t>
            </a:r>
          </a:p>
          <a:p>
            <a:pPr marL="457200" indent="-457200" algn="r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تبدیل داده</a:t>
            </a:r>
            <a:r>
              <a:rPr lang="en-US" sz="2000" b="1" dirty="0">
                <a:cs typeface="B Nazanin" panose="00000400000000000000" pitchFamily="2" charset="-78"/>
              </a:rPr>
              <a:t>:(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Data Transformation)</a:t>
            </a:r>
            <a:r>
              <a:rPr lang="fa-IR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fa-IR" dirty="0">
                <a:cs typeface="B Nazanin" panose="00000400000000000000" pitchFamily="2" charset="-78"/>
              </a:rPr>
              <a:t>نرمال‌سازی، کدگذاری، استخراج ویژگی</a:t>
            </a:r>
          </a:p>
          <a:p>
            <a:pPr marL="457200" indent="-457200" algn="r">
              <a:buFont typeface="+mj-lt"/>
              <a:buAutoNum type="arabicPeriod"/>
            </a:pPr>
            <a:r>
              <a:rPr lang="en-US" sz="2000" b="1" dirty="0">
                <a:cs typeface="B Nazanin" panose="00000400000000000000" pitchFamily="2" charset="-78"/>
              </a:rPr>
              <a:t>: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Data Mining</a:t>
            </a:r>
            <a:r>
              <a:rPr lang="fa-IR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fa-IR" dirty="0">
                <a:cs typeface="B Nazanin" panose="00000400000000000000" pitchFamily="2" charset="-78"/>
              </a:rPr>
              <a:t>کشف الگوها و بینش‌ها</a:t>
            </a:r>
          </a:p>
          <a:p>
            <a:pPr marL="457200" indent="-457200" algn="r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ارزیابی و تفسیر</a:t>
            </a:r>
            <a:r>
              <a:rPr lang="en-US" sz="2000" b="1" dirty="0">
                <a:cs typeface="B Nazanin" panose="00000400000000000000" pitchFamily="2" charset="-78"/>
              </a:rPr>
              <a:t>:(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Evaluation)</a:t>
            </a:r>
            <a:r>
              <a:rPr lang="fa-IR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fa-IR" dirty="0">
                <a:cs typeface="B Nazanin" panose="00000400000000000000" pitchFamily="2" charset="-78"/>
              </a:rPr>
              <a:t>اعتبارسنجی نتایج</a:t>
            </a:r>
          </a:p>
          <a:p>
            <a:pPr marL="457200" indent="-457200" algn="r">
              <a:buFont typeface="+mj-lt"/>
              <a:buAutoNum type="arabicPeriod"/>
            </a:pPr>
            <a:r>
              <a:rPr lang="fa-IR" b="1" dirty="0">
                <a:cs typeface="B Nazanin" panose="00000400000000000000" pitchFamily="2" charset="-78"/>
              </a:rPr>
              <a:t>دانش و تصمیم‌گیری</a:t>
            </a:r>
            <a:r>
              <a:rPr lang="en-US" sz="2000" b="1" dirty="0">
                <a:cs typeface="B Nazanin" panose="00000400000000000000" pitchFamily="2" charset="-78"/>
              </a:rPr>
              <a:t>:(</a:t>
            </a:r>
            <a:r>
              <a:rPr lang="en-US" sz="2000" b="1">
                <a:latin typeface="Segoe UI" panose="020B0502040204020203" pitchFamily="34" charset="0"/>
                <a:cs typeface="Segoe UI" panose="020B0502040204020203" pitchFamily="34" charset="0"/>
              </a:rPr>
              <a:t>Knowledge)</a:t>
            </a:r>
            <a:r>
              <a:rPr lang="fa-IR" sz="2000" b="1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fa-IR" dirty="0">
                <a:cs typeface="B Nazanin" panose="00000400000000000000" pitchFamily="2" charset="-78"/>
              </a:rPr>
              <a:t>استفاده‌ی عملی از نتایج</a:t>
            </a:r>
          </a:p>
          <a:p>
            <a:pPr algn="r"/>
            <a:endParaRPr lang="fa-IR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5274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654</TotalTime>
  <Words>1848</Words>
  <Application>Microsoft Office PowerPoint</Application>
  <PresentationFormat>Widescreen</PresentationFormat>
  <Paragraphs>436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9" baseType="lpstr">
      <vt:lpstr>Aptos</vt:lpstr>
      <vt:lpstr>Arial</vt:lpstr>
      <vt:lpstr>B Nazanin</vt:lpstr>
      <vt:lpstr>B Titr</vt:lpstr>
      <vt:lpstr>Calibri</vt:lpstr>
      <vt:lpstr>Calibri Light</vt:lpstr>
      <vt:lpstr>Georgia</vt:lpstr>
      <vt:lpstr>Monotype Corsiva</vt:lpstr>
      <vt:lpstr>Segoe UI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Mining Presentation</dc:title>
  <dc:creator>Amir Mohammad</dc:creator>
  <cp:lastModifiedBy>Amir Mohammad</cp:lastModifiedBy>
  <cp:revision>139</cp:revision>
  <dcterms:created xsi:type="dcterms:W3CDTF">2018-11-22T16:48:59Z</dcterms:created>
  <dcterms:modified xsi:type="dcterms:W3CDTF">2025-11-22T21:45:28Z</dcterms:modified>
</cp:coreProperties>
</file>